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872" r:id="rId4"/>
    <p:sldMasterId id="2147483874" r:id="rId5"/>
    <p:sldMasterId id="2147483885" r:id="rId6"/>
    <p:sldMasterId id="2147483891" r:id="rId7"/>
    <p:sldMasterId id="2147483894" r:id="rId8"/>
  </p:sldMasterIdLst>
  <p:notesMasterIdLst>
    <p:notesMasterId r:id="rId48"/>
  </p:notesMasterIdLst>
  <p:handoutMasterIdLst>
    <p:handoutMasterId r:id="rId49"/>
  </p:handoutMasterIdLst>
  <p:sldIdLst>
    <p:sldId id="256" r:id="rId9"/>
    <p:sldId id="257" r:id="rId10"/>
    <p:sldId id="258" r:id="rId11"/>
    <p:sldId id="259" r:id="rId12"/>
    <p:sldId id="260" r:id="rId13"/>
    <p:sldId id="317" r:id="rId14"/>
    <p:sldId id="318" r:id="rId15"/>
    <p:sldId id="273" r:id="rId16"/>
    <p:sldId id="263" r:id="rId17"/>
    <p:sldId id="310" r:id="rId18"/>
    <p:sldId id="264" r:id="rId19"/>
    <p:sldId id="277" r:id="rId20"/>
    <p:sldId id="278" r:id="rId21"/>
    <p:sldId id="280" r:id="rId22"/>
    <p:sldId id="281" r:id="rId23"/>
    <p:sldId id="282" r:id="rId24"/>
    <p:sldId id="283" r:id="rId25"/>
    <p:sldId id="284" r:id="rId26"/>
    <p:sldId id="286" r:id="rId27"/>
    <p:sldId id="293" r:id="rId28"/>
    <p:sldId id="294" r:id="rId29"/>
    <p:sldId id="314" r:id="rId30"/>
    <p:sldId id="296" r:id="rId31"/>
    <p:sldId id="297" r:id="rId32"/>
    <p:sldId id="298" r:id="rId33"/>
    <p:sldId id="300" r:id="rId34"/>
    <p:sldId id="301" r:id="rId35"/>
    <p:sldId id="303" r:id="rId36"/>
    <p:sldId id="304" r:id="rId37"/>
    <p:sldId id="305" r:id="rId38"/>
    <p:sldId id="306" r:id="rId39"/>
    <p:sldId id="319" r:id="rId40"/>
    <p:sldId id="308" r:id="rId41"/>
    <p:sldId id="309" r:id="rId42"/>
    <p:sldId id="265" r:id="rId43"/>
    <p:sldId id="320" r:id="rId44"/>
    <p:sldId id="269" r:id="rId45"/>
    <p:sldId id="316" r:id="rId46"/>
    <p:sldId id="270" r:id="rId47"/>
  </p:sldIdLst>
  <p:sldSz cx="12192000" cy="6858000"/>
  <p:notesSz cx="7010400" cy="92964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2003" userDrawn="1">
          <p15:clr>
            <a:srgbClr val="A4A3A4"/>
          </p15:clr>
        </p15:guide>
        <p15:guide id="4" orient="horz" pos="31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uminna" initials="h" lastIdx="22" clrIdx="0">
    <p:extLst>
      <p:ext uri="{19B8F6BF-5375-455C-9EA6-DF929625EA0E}">
        <p15:presenceInfo xmlns:p15="http://schemas.microsoft.com/office/powerpoint/2012/main" userId="S-1-5-21-147214757-305610072-1517763936-8621193" providerId="AD"/>
      </p:ext>
    </p:extLst>
  </p:cmAuthor>
  <p:cmAuthor id="2" name="masisheng" initials="m" lastIdx="12" clrIdx="1">
    <p:extLst>
      <p:ext uri="{19B8F6BF-5375-455C-9EA6-DF929625EA0E}">
        <p15:presenceInfo xmlns:p15="http://schemas.microsoft.com/office/powerpoint/2012/main" userId="S-1-5-21-147214757-305610072-1517763936-6242982" providerId="AD"/>
      </p:ext>
    </p:extLst>
  </p:cmAuthor>
  <p:cmAuthor id="3" name="jingmoran" initials="j" lastIdx="9" clrIdx="2">
    <p:extLst>
      <p:ext uri="{19B8F6BF-5375-455C-9EA6-DF929625EA0E}">
        <p15:presenceInfo xmlns:p15="http://schemas.microsoft.com/office/powerpoint/2012/main" userId="S-1-5-21-147214757-305610072-1517763936-4799524" providerId="AD"/>
      </p:ext>
    </p:extLst>
  </p:cmAuthor>
  <p:cmAuthor id="4" name="jinyunan" initials="j" lastIdx="5" clrIdx="3">
    <p:extLst>
      <p:ext uri="{19B8F6BF-5375-455C-9EA6-DF929625EA0E}">
        <p15:presenceInfo xmlns:p15="http://schemas.microsoft.com/office/powerpoint/2012/main" userId="S-1-5-21-147214757-305610072-1517763936-8244891" providerId="AD"/>
      </p:ext>
    </p:extLst>
  </p:cmAuthor>
  <p:cmAuthor id="5" name="wutingting (G)" initials="w(" lastIdx="11" clrIdx="4">
    <p:extLst>
      <p:ext uri="{19B8F6BF-5375-455C-9EA6-DF929625EA0E}">
        <p15:presenceInfo xmlns:p15="http://schemas.microsoft.com/office/powerpoint/2012/main" userId="S-1-5-21-147214757-305610072-1517763936-81991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DAE2"/>
    <a:srgbClr val="F3D2D5"/>
    <a:srgbClr val="C7000B"/>
    <a:srgbClr val="56C4D2"/>
    <a:srgbClr val="E28189"/>
    <a:srgbClr val="DD80AA"/>
    <a:srgbClr val="DD4654"/>
    <a:srgbClr val="ADCDEA"/>
    <a:srgbClr val="404040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273" autoAdjust="0"/>
  </p:normalViewPr>
  <p:slideViewPr>
    <p:cSldViewPr snapToGrid="0" snapToObjects="1">
      <p:cViewPr varScale="1">
        <p:scale>
          <a:sx n="85" d="100"/>
          <a:sy n="85" d="100"/>
        </p:scale>
        <p:origin x="48" y="48"/>
      </p:cViewPr>
      <p:guideLst>
        <p:guide pos="2003"/>
        <p:guide orient="horz" pos="31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4962" y="114"/>
      </p:cViewPr>
      <p:guideLst>
        <p:guide orient="horz"/>
        <p:guide pos="2208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5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4DA6BD-FBD2-4742-A0C4-5CD0E69028C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1225635-A499-41DF-A737-2E6ACA9C69B8}">
      <dgm:prSet phldrT="[文本]" custT="1"/>
      <dgm:spPr>
        <a:solidFill>
          <a:schemeClr val="accent6">
            <a:lumMod val="40000"/>
            <a:lumOff val="60000"/>
          </a:schemeClr>
        </a:solidFill>
        <a:ln>
          <a:solidFill>
            <a:schemeClr val="accent6">
              <a:lumMod val="40000"/>
              <a:lumOff val="60000"/>
            </a:schemeClr>
          </a:solidFill>
        </a:ln>
      </dgm:spPr>
      <dgm:t>
        <a:bodyPr/>
        <a:lstStyle/>
        <a:p>
          <a:r>
            <a:rPr lang="zh-CN" altLang="en-US" sz="24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大型、小型机</a:t>
          </a:r>
        </a:p>
      </dgm:t>
    </dgm:pt>
    <dgm:pt modelId="{358C0FC8-5262-476B-AFD2-CF848930EFCF}" type="parTrans" cxnId="{DACEBB98-2F7A-4A24-A1E2-D3A9E2EF2F7D}">
      <dgm:prSet/>
      <dgm:spPr/>
      <dgm:t>
        <a:bodyPr/>
        <a:lstStyle/>
        <a:p>
          <a:endParaRPr lang="zh-CN" altLang="en-US"/>
        </a:p>
      </dgm:t>
    </dgm:pt>
    <dgm:pt modelId="{1E579DE6-88A7-44F2-A18D-5D38A3D09F63}" type="sibTrans" cxnId="{DACEBB98-2F7A-4A24-A1E2-D3A9E2EF2F7D}">
      <dgm:prSet/>
      <dgm:spPr>
        <a:solidFill>
          <a:srgbClr val="94DAE2"/>
        </a:solidFill>
        <a:ln>
          <a:solidFill>
            <a:srgbClr val="94DAE2"/>
          </a:solidFill>
        </a:ln>
      </dgm:spPr>
      <dgm:t>
        <a:bodyPr/>
        <a:lstStyle/>
        <a:p>
          <a:endParaRPr lang="zh-CN" altLang="en-US"/>
        </a:p>
      </dgm:t>
    </dgm:pt>
    <dgm:pt modelId="{D1EE0EE4-1216-48DD-B755-9ABDA5130361}">
      <dgm:prSet phldrT="[文本]" custT="1"/>
      <dgm:spPr>
        <a:solidFill>
          <a:schemeClr val="accent4">
            <a:lumMod val="40000"/>
            <a:lumOff val="60000"/>
          </a:schemeClr>
        </a:solidFill>
        <a:ln>
          <a:solidFill>
            <a:schemeClr val="accent4">
              <a:lumMod val="40000"/>
              <a:lumOff val="60000"/>
            </a:schemeClr>
          </a:solidFill>
        </a:ln>
      </dgm:spPr>
      <dgm:t>
        <a:bodyPr/>
        <a:lstStyle/>
        <a:p>
          <a:r>
            <a:rPr lang="zh-CN" altLang="en-US" sz="24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微型计算机</a:t>
          </a:r>
          <a:endParaRPr lang="en-US" altLang="zh-CN" sz="2400" dirty="0">
            <a:solidFill>
              <a:schemeClr val="tx1"/>
            </a:solidFill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gm:t>
    </dgm:pt>
    <dgm:pt modelId="{0A954E79-FB26-425C-BB8B-A773E83EAB8E}" type="parTrans" cxnId="{40B333BE-BB04-46FA-A4E2-075C61ABDB64}">
      <dgm:prSet/>
      <dgm:spPr/>
      <dgm:t>
        <a:bodyPr/>
        <a:lstStyle/>
        <a:p>
          <a:endParaRPr lang="zh-CN" altLang="en-US"/>
        </a:p>
      </dgm:t>
    </dgm:pt>
    <dgm:pt modelId="{EC3A0B32-47FC-4ED1-B461-067A125FB4DF}" type="sibTrans" cxnId="{40B333BE-BB04-46FA-A4E2-075C61ABDB64}">
      <dgm:prSet/>
      <dgm:spPr>
        <a:solidFill>
          <a:srgbClr val="94DAE2"/>
        </a:solidFill>
        <a:ln>
          <a:solidFill>
            <a:srgbClr val="94DAE2"/>
          </a:solidFill>
        </a:ln>
      </dgm:spPr>
      <dgm:t>
        <a:bodyPr/>
        <a:lstStyle/>
        <a:p>
          <a:endParaRPr lang="zh-CN" altLang="en-US"/>
        </a:p>
      </dgm:t>
    </dgm:pt>
    <dgm:pt modelId="{C4F9B2D7-153C-4D36-9829-DAA7DF89DDC4}">
      <dgm:prSet phldrT="[文本]" custT="1"/>
      <dgm:spPr>
        <a:solidFill>
          <a:srgbClr val="F3D2D5"/>
        </a:solidFill>
        <a:ln>
          <a:solidFill>
            <a:srgbClr val="F3D2D5"/>
          </a:solidFill>
        </a:ln>
      </dgm:spPr>
      <dgm:t>
        <a:bodyPr/>
        <a:lstStyle/>
        <a:p>
          <a:r>
            <a:rPr lang="en-US" altLang="zh-CN" sz="24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x86</a:t>
          </a:r>
          <a:r>
            <a:rPr lang="zh-CN" altLang="en-US" sz="24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服务器</a:t>
          </a:r>
          <a:endParaRPr lang="en-US" altLang="zh-CN" sz="2400" dirty="0">
            <a:solidFill>
              <a:schemeClr val="tx1"/>
            </a:solidFill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gm:t>
    </dgm:pt>
    <dgm:pt modelId="{A50AE468-6AF4-464D-ACDC-A5F327FEC0A1}" type="parTrans" cxnId="{CC9FDDD7-A6CA-4207-88B3-98DC9E05577B}">
      <dgm:prSet/>
      <dgm:spPr/>
      <dgm:t>
        <a:bodyPr/>
        <a:lstStyle/>
        <a:p>
          <a:endParaRPr lang="zh-CN" altLang="en-US"/>
        </a:p>
      </dgm:t>
    </dgm:pt>
    <dgm:pt modelId="{31FD71E9-161B-444F-98FD-753EB497D195}" type="sibTrans" cxnId="{CC9FDDD7-A6CA-4207-88B3-98DC9E05577B}">
      <dgm:prSet/>
      <dgm:spPr>
        <a:solidFill>
          <a:srgbClr val="94DAE2"/>
        </a:solidFill>
        <a:ln>
          <a:solidFill>
            <a:srgbClr val="94DAE2"/>
          </a:solidFill>
        </a:ln>
      </dgm:spPr>
      <dgm:t>
        <a:bodyPr/>
        <a:lstStyle/>
        <a:p>
          <a:endParaRPr lang="zh-CN" altLang="en-US"/>
        </a:p>
      </dgm:t>
    </dgm:pt>
    <dgm:pt modelId="{C3802761-8CFA-4809-A9DC-B2DD95A8AD1A}">
      <dgm:prSet phldrT="[文本]" custT="1"/>
      <dgm:spPr>
        <a:solidFill>
          <a:srgbClr val="94DAE2"/>
        </a:solidFill>
        <a:ln>
          <a:solidFill>
            <a:srgbClr val="94DAE2"/>
          </a:solidFill>
        </a:ln>
      </dgm:spPr>
      <dgm:t>
        <a:bodyPr/>
        <a:lstStyle/>
        <a:p>
          <a:r>
            <a:rPr lang="zh-CN" altLang="en-US" sz="24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云计算时代</a:t>
          </a:r>
        </a:p>
      </dgm:t>
    </dgm:pt>
    <dgm:pt modelId="{655454DE-9671-4E98-91C9-0F9885ADD65A}" type="parTrans" cxnId="{4A8438B3-95D9-4121-9251-206C2955221D}">
      <dgm:prSet/>
      <dgm:spPr/>
      <dgm:t>
        <a:bodyPr/>
        <a:lstStyle/>
        <a:p>
          <a:endParaRPr lang="zh-CN" altLang="en-US"/>
        </a:p>
      </dgm:t>
    </dgm:pt>
    <dgm:pt modelId="{8C45940B-68DD-4D51-8DE7-34C31AF9BD8E}" type="sibTrans" cxnId="{4A8438B3-95D9-4121-9251-206C2955221D}">
      <dgm:prSet/>
      <dgm:spPr/>
      <dgm:t>
        <a:bodyPr/>
        <a:lstStyle/>
        <a:p>
          <a:endParaRPr lang="zh-CN" altLang="en-US"/>
        </a:p>
      </dgm:t>
    </dgm:pt>
    <dgm:pt modelId="{4F124D57-6D29-43EA-83A3-A35DD8EE69F2}" type="pres">
      <dgm:prSet presAssocID="{CF4DA6BD-FBD2-4742-A0C4-5CD0E69028C9}" presName="Name0" presStyleCnt="0">
        <dgm:presLayoutVars>
          <dgm:dir/>
          <dgm:resizeHandles val="exact"/>
        </dgm:presLayoutVars>
      </dgm:prSet>
      <dgm:spPr/>
    </dgm:pt>
    <dgm:pt modelId="{C693B943-9521-4432-8A42-5F4A1DAA8D70}" type="pres">
      <dgm:prSet presAssocID="{11225635-A499-41DF-A737-2E6ACA9C69B8}" presName="node" presStyleLbl="node1" presStyleIdx="0" presStyleCnt="4" custScaleY="96342">
        <dgm:presLayoutVars>
          <dgm:bulletEnabled val="1"/>
        </dgm:presLayoutVars>
      </dgm:prSet>
      <dgm:spPr/>
    </dgm:pt>
    <dgm:pt modelId="{FD13E878-DDD0-4B07-BE01-69857C53AE85}" type="pres">
      <dgm:prSet presAssocID="{1E579DE6-88A7-44F2-A18D-5D38A3D09F63}" presName="sibTrans" presStyleLbl="sibTrans2D1" presStyleIdx="0" presStyleCnt="3"/>
      <dgm:spPr/>
    </dgm:pt>
    <dgm:pt modelId="{FC8E0552-BC1B-441E-B340-3577FD58213D}" type="pres">
      <dgm:prSet presAssocID="{1E579DE6-88A7-44F2-A18D-5D38A3D09F63}" presName="connectorText" presStyleLbl="sibTrans2D1" presStyleIdx="0" presStyleCnt="3"/>
      <dgm:spPr/>
    </dgm:pt>
    <dgm:pt modelId="{52090656-57C5-4A9C-B79C-B28D84CBD49B}" type="pres">
      <dgm:prSet presAssocID="{D1EE0EE4-1216-48DD-B755-9ABDA5130361}" presName="node" presStyleLbl="node1" presStyleIdx="1" presStyleCnt="4">
        <dgm:presLayoutVars>
          <dgm:bulletEnabled val="1"/>
        </dgm:presLayoutVars>
      </dgm:prSet>
      <dgm:spPr/>
    </dgm:pt>
    <dgm:pt modelId="{EA9AD9CD-7D90-40C0-9641-741B2CA0744E}" type="pres">
      <dgm:prSet presAssocID="{EC3A0B32-47FC-4ED1-B461-067A125FB4DF}" presName="sibTrans" presStyleLbl="sibTrans2D1" presStyleIdx="1" presStyleCnt="3"/>
      <dgm:spPr/>
    </dgm:pt>
    <dgm:pt modelId="{60756B3A-E190-4E84-88BE-AF99EB070509}" type="pres">
      <dgm:prSet presAssocID="{EC3A0B32-47FC-4ED1-B461-067A125FB4DF}" presName="connectorText" presStyleLbl="sibTrans2D1" presStyleIdx="1" presStyleCnt="3"/>
      <dgm:spPr/>
    </dgm:pt>
    <dgm:pt modelId="{5850054E-78E1-47A9-98B1-29430138F716}" type="pres">
      <dgm:prSet presAssocID="{C4F9B2D7-153C-4D36-9829-DAA7DF89DDC4}" presName="node" presStyleLbl="node1" presStyleIdx="2" presStyleCnt="4">
        <dgm:presLayoutVars>
          <dgm:bulletEnabled val="1"/>
        </dgm:presLayoutVars>
      </dgm:prSet>
      <dgm:spPr/>
    </dgm:pt>
    <dgm:pt modelId="{2BD92732-A6E1-4446-A139-84E88E001EF3}" type="pres">
      <dgm:prSet presAssocID="{31FD71E9-161B-444F-98FD-753EB497D195}" presName="sibTrans" presStyleLbl="sibTrans2D1" presStyleIdx="2" presStyleCnt="3"/>
      <dgm:spPr/>
    </dgm:pt>
    <dgm:pt modelId="{D2FF475C-E910-4A36-86B6-4AE5DBC85751}" type="pres">
      <dgm:prSet presAssocID="{31FD71E9-161B-444F-98FD-753EB497D195}" presName="connectorText" presStyleLbl="sibTrans2D1" presStyleIdx="2" presStyleCnt="3"/>
      <dgm:spPr/>
    </dgm:pt>
    <dgm:pt modelId="{D79360E8-A33E-4BD8-ADF6-669420D96173}" type="pres">
      <dgm:prSet presAssocID="{C3802761-8CFA-4809-A9DC-B2DD95A8AD1A}" presName="node" presStyleLbl="node1" presStyleIdx="3" presStyleCnt="4" custScaleX="108296" custScaleY="95963">
        <dgm:presLayoutVars>
          <dgm:bulletEnabled val="1"/>
        </dgm:presLayoutVars>
      </dgm:prSet>
      <dgm:spPr/>
    </dgm:pt>
  </dgm:ptLst>
  <dgm:cxnLst>
    <dgm:cxn modelId="{6C6B9E19-2E28-41CB-A20A-9C99164645F4}" type="presOf" srcId="{D1EE0EE4-1216-48DD-B755-9ABDA5130361}" destId="{52090656-57C5-4A9C-B79C-B28D84CBD49B}" srcOrd="0" destOrd="0" presId="urn:microsoft.com/office/officeart/2005/8/layout/process1"/>
    <dgm:cxn modelId="{1A46C21B-CC55-4DD4-A791-D21CCEFB7C91}" type="presOf" srcId="{1E579DE6-88A7-44F2-A18D-5D38A3D09F63}" destId="{FD13E878-DDD0-4B07-BE01-69857C53AE85}" srcOrd="0" destOrd="0" presId="urn:microsoft.com/office/officeart/2005/8/layout/process1"/>
    <dgm:cxn modelId="{DAFA8E21-C391-40B5-85BF-7403C27B1BB0}" type="presOf" srcId="{C4F9B2D7-153C-4D36-9829-DAA7DF89DDC4}" destId="{5850054E-78E1-47A9-98B1-29430138F716}" srcOrd="0" destOrd="0" presId="urn:microsoft.com/office/officeart/2005/8/layout/process1"/>
    <dgm:cxn modelId="{2459A75E-484D-42F5-B05B-A487513F7877}" type="presOf" srcId="{EC3A0B32-47FC-4ED1-B461-067A125FB4DF}" destId="{EA9AD9CD-7D90-40C0-9641-741B2CA0744E}" srcOrd="0" destOrd="0" presId="urn:microsoft.com/office/officeart/2005/8/layout/process1"/>
    <dgm:cxn modelId="{E542C747-35DB-4A05-8C4A-96B665E53BB9}" type="presOf" srcId="{C3802761-8CFA-4809-A9DC-B2DD95A8AD1A}" destId="{D79360E8-A33E-4BD8-ADF6-669420D96173}" srcOrd="0" destOrd="0" presId="urn:microsoft.com/office/officeart/2005/8/layout/process1"/>
    <dgm:cxn modelId="{A5952556-FFFF-4F5E-9C38-7FD3D73B4386}" type="presOf" srcId="{31FD71E9-161B-444F-98FD-753EB497D195}" destId="{D2FF475C-E910-4A36-86B6-4AE5DBC85751}" srcOrd="1" destOrd="0" presId="urn:microsoft.com/office/officeart/2005/8/layout/process1"/>
    <dgm:cxn modelId="{9FF30092-7B5B-4143-9BB2-4CB83C02B1A9}" type="presOf" srcId="{1E579DE6-88A7-44F2-A18D-5D38A3D09F63}" destId="{FC8E0552-BC1B-441E-B340-3577FD58213D}" srcOrd="1" destOrd="0" presId="urn:microsoft.com/office/officeart/2005/8/layout/process1"/>
    <dgm:cxn modelId="{DACEBB98-2F7A-4A24-A1E2-D3A9E2EF2F7D}" srcId="{CF4DA6BD-FBD2-4742-A0C4-5CD0E69028C9}" destId="{11225635-A499-41DF-A737-2E6ACA9C69B8}" srcOrd="0" destOrd="0" parTransId="{358C0FC8-5262-476B-AFD2-CF848930EFCF}" sibTransId="{1E579DE6-88A7-44F2-A18D-5D38A3D09F63}"/>
    <dgm:cxn modelId="{4A8438B3-95D9-4121-9251-206C2955221D}" srcId="{CF4DA6BD-FBD2-4742-A0C4-5CD0E69028C9}" destId="{C3802761-8CFA-4809-A9DC-B2DD95A8AD1A}" srcOrd="3" destOrd="0" parTransId="{655454DE-9671-4E98-91C9-0F9885ADD65A}" sibTransId="{8C45940B-68DD-4D51-8DE7-34C31AF9BD8E}"/>
    <dgm:cxn modelId="{40B333BE-BB04-46FA-A4E2-075C61ABDB64}" srcId="{CF4DA6BD-FBD2-4742-A0C4-5CD0E69028C9}" destId="{D1EE0EE4-1216-48DD-B755-9ABDA5130361}" srcOrd="1" destOrd="0" parTransId="{0A954E79-FB26-425C-BB8B-A773E83EAB8E}" sibTransId="{EC3A0B32-47FC-4ED1-B461-067A125FB4DF}"/>
    <dgm:cxn modelId="{A3E8EFC2-5B77-4EAA-A8F5-A0F1BD7125F1}" type="presOf" srcId="{EC3A0B32-47FC-4ED1-B461-067A125FB4DF}" destId="{60756B3A-E190-4E84-88BE-AF99EB070509}" srcOrd="1" destOrd="0" presId="urn:microsoft.com/office/officeart/2005/8/layout/process1"/>
    <dgm:cxn modelId="{CB266DD3-62E7-4340-9ABE-A2CC16175FE9}" type="presOf" srcId="{31FD71E9-161B-444F-98FD-753EB497D195}" destId="{2BD92732-A6E1-4446-A139-84E88E001EF3}" srcOrd="0" destOrd="0" presId="urn:microsoft.com/office/officeart/2005/8/layout/process1"/>
    <dgm:cxn modelId="{CE0373D4-9561-4ABA-A674-23AE1A0C9E45}" type="presOf" srcId="{11225635-A499-41DF-A737-2E6ACA9C69B8}" destId="{C693B943-9521-4432-8A42-5F4A1DAA8D70}" srcOrd="0" destOrd="0" presId="urn:microsoft.com/office/officeart/2005/8/layout/process1"/>
    <dgm:cxn modelId="{CC9FDDD7-A6CA-4207-88B3-98DC9E05577B}" srcId="{CF4DA6BD-FBD2-4742-A0C4-5CD0E69028C9}" destId="{C4F9B2D7-153C-4D36-9829-DAA7DF89DDC4}" srcOrd="2" destOrd="0" parTransId="{A50AE468-6AF4-464D-ACDC-A5F327FEC0A1}" sibTransId="{31FD71E9-161B-444F-98FD-753EB497D195}"/>
    <dgm:cxn modelId="{7D3C60F0-073F-4E1D-89C7-1AEF65F41746}" type="presOf" srcId="{CF4DA6BD-FBD2-4742-A0C4-5CD0E69028C9}" destId="{4F124D57-6D29-43EA-83A3-A35DD8EE69F2}" srcOrd="0" destOrd="0" presId="urn:microsoft.com/office/officeart/2005/8/layout/process1"/>
    <dgm:cxn modelId="{A52BE27B-3671-4E63-AF34-FBA9566B1712}" type="presParOf" srcId="{4F124D57-6D29-43EA-83A3-A35DD8EE69F2}" destId="{C693B943-9521-4432-8A42-5F4A1DAA8D70}" srcOrd="0" destOrd="0" presId="urn:microsoft.com/office/officeart/2005/8/layout/process1"/>
    <dgm:cxn modelId="{59E5EF26-9B01-41F8-BE29-7282290103F2}" type="presParOf" srcId="{4F124D57-6D29-43EA-83A3-A35DD8EE69F2}" destId="{FD13E878-DDD0-4B07-BE01-69857C53AE85}" srcOrd="1" destOrd="0" presId="urn:microsoft.com/office/officeart/2005/8/layout/process1"/>
    <dgm:cxn modelId="{377255D0-E8D7-4991-BCCE-D6EDB90F5170}" type="presParOf" srcId="{FD13E878-DDD0-4B07-BE01-69857C53AE85}" destId="{FC8E0552-BC1B-441E-B340-3577FD58213D}" srcOrd="0" destOrd="0" presId="urn:microsoft.com/office/officeart/2005/8/layout/process1"/>
    <dgm:cxn modelId="{87C31A12-C2C8-498C-8B7F-6A3B8FA63348}" type="presParOf" srcId="{4F124D57-6D29-43EA-83A3-A35DD8EE69F2}" destId="{52090656-57C5-4A9C-B79C-B28D84CBD49B}" srcOrd="2" destOrd="0" presId="urn:microsoft.com/office/officeart/2005/8/layout/process1"/>
    <dgm:cxn modelId="{C5075D38-38EC-44B9-A9B7-3DE0A8FC80F9}" type="presParOf" srcId="{4F124D57-6D29-43EA-83A3-A35DD8EE69F2}" destId="{EA9AD9CD-7D90-40C0-9641-741B2CA0744E}" srcOrd="3" destOrd="0" presId="urn:microsoft.com/office/officeart/2005/8/layout/process1"/>
    <dgm:cxn modelId="{EFC03446-4F39-4D94-87A7-439F8AB46E9A}" type="presParOf" srcId="{EA9AD9CD-7D90-40C0-9641-741B2CA0744E}" destId="{60756B3A-E190-4E84-88BE-AF99EB070509}" srcOrd="0" destOrd="0" presId="urn:microsoft.com/office/officeart/2005/8/layout/process1"/>
    <dgm:cxn modelId="{1D2E65B1-3C22-4899-AC25-BD08746618C6}" type="presParOf" srcId="{4F124D57-6D29-43EA-83A3-A35DD8EE69F2}" destId="{5850054E-78E1-47A9-98B1-29430138F716}" srcOrd="4" destOrd="0" presId="urn:microsoft.com/office/officeart/2005/8/layout/process1"/>
    <dgm:cxn modelId="{76EC39A4-1482-493E-983B-371D6EC44662}" type="presParOf" srcId="{4F124D57-6D29-43EA-83A3-A35DD8EE69F2}" destId="{2BD92732-A6E1-4446-A139-84E88E001EF3}" srcOrd="5" destOrd="0" presId="urn:microsoft.com/office/officeart/2005/8/layout/process1"/>
    <dgm:cxn modelId="{6E31FFB6-6823-474C-9305-4A0482122A67}" type="presParOf" srcId="{2BD92732-A6E1-4446-A139-84E88E001EF3}" destId="{D2FF475C-E910-4A36-86B6-4AE5DBC85751}" srcOrd="0" destOrd="0" presId="urn:microsoft.com/office/officeart/2005/8/layout/process1"/>
    <dgm:cxn modelId="{B7A4538D-5EDA-4CEE-94C8-A879562F4C3D}" type="presParOf" srcId="{4F124D57-6D29-43EA-83A3-A35DD8EE69F2}" destId="{D79360E8-A33E-4BD8-ADF6-669420D96173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5C1570-7D71-43E9-B47E-690FFAE8CFC0}" type="doc">
      <dgm:prSet loTypeId="urn:microsoft.com/office/officeart/2005/8/layout/cycle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59BDA27-0BB4-4A24-AD86-EDA547F1E298}">
      <dgm:prSet phldrT="[文本]"/>
      <dgm:spPr>
        <a:solidFill>
          <a:srgbClr val="94DAE2"/>
        </a:solidFill>
      </dgm:spPr>
      <dgm:t>
        <a:bodyPr/>
        <a:lstStyle/>
        <a:p>
          <a:r>
            <a: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状态监控</a:t>
          </a:r>
        </a:p>
      </dgm:t>
    </dgm:pt>
    <dgm:pt modelId="{CC966A81-B3F2-4BEA-9889-3C4906131B19}" type="parTrans" cxnId="{B8DA310F-4B46-42D5-94D6-C658DA3693E4}">
      <dgm:prSet/>
      <dgm:spPr/>
      <dgm:t>
        <a:bodyPr/>
        <a:lstStyle/>
        <a:p>
          <a:endParaRPr lang="zh-CN" altLang="en-US"/>
        </a:p>
      </dgm:t>
    </dgm:pt>
    <dgm:pt modelId="{FECC52B5-6AFA-47C1-B4AD-D61C68DBB6EE}" type="sibTrans" cxnId="{B8DA310F-4B46-42D5-94D6-C658DA3693E4}">
      <dgm:prSet/>
      <dgm:spPr/>
      <dgm:t>
        <a:bodyPr/>
        <a:lstStyle/>
        <a:p>
          <a:endParaRPr lang="zh-CN" altLang="en-US"/>
        </a:p>
      </dgm:t>
    </dgm:pt>
    <dgm:pt modelId="{048DD8CB-C624-4534-A24F-1D7F559A2E18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可检测部件：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CPU</a:t>
          </a:r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、内存、硬盘、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SSD</a:t>
          </a:r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PCIe</a:t>
          </a:r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RAID</a:t>
          </a:r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、风扇、电源、温度、电压等</a:t>
          </a:r>
        </a:p>
      </dgm:t>
    </dgm:pt>
    <dgm:pt modelId="{A2103B3F-D837-420C-9337-1E61366657F8}" type="parTrans" cxnId="{03ED511D-CED8-4F79-A446-D773F4A4B457}">
      <dgm:prSet/>
      <dgm:spPr/>
      <dgm:t>
        <a:bodyPr/>
        <a:lstStyle/>
        <a:p>
          <a:endParaRPr lang="zh-CN" altLang="en-US"/>
        </a:p>
      </dgm:t>
    </dgm:pt>
    <dgm:pt modelId="{B85B62DC-6451-4710-A6C2-19FBE525CA9A}" type="sibTrans" cxnId="{03ED511D-CED8-4F79-A446-D773F4A4B457}">
      <dgm:prSet/>
      <dgm:spPr/>
      <dgm:t>
        <a:bodyPr/>
        <a:lstStyle/>
        <a:p>
          <a:endParaRPr lang="zh-CN" altLang="en-US"/>
        </a:p>
      </dgm:t>
    </dgm:pt>
    <dgm:pt modelId="{E0559FDE-4AB3-44D7-A57A-D0305680901C}">
      <dgm:prSet phldrT="[文本]"/>
      <dgm:spPr>
        <a:solidFill>
          <a:srgbClr val="94DAE2"/>
        </a:solidFill>
      </dgm:spPr>
      <dgm:t>
        <a:bodyPr/>
        <a:lstStyle/>
        <a:p>
          <a:r>
            <a: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故障诊断</a:t>
          </a:r>
        </a:p>
      </dgm:t>
    </dgm:pt>
    <dgm:pt modelId="{6D0E3770-21A9-4ED4-AFF4-FC33657FE643}" type="parTrans" cxnId="{1AD1BDEC-91D1-464F-8160-38CC1620E925}">
      <dgm:prSet/>
      <dgm:spPr/>
      <dgm:t>
        <a:bodyPr/>
        <a:lstStyle/>
        <a:p>
          <a:endParaRPr lang="zh-CN" altLang="en-US"/>
        </a:p>
      </dgm:t>
    </dgm:pt>
    <dgm:pt modelId="{4AE7DB29-C521-4946-AD9E-1BB8F80D2C5C}" type="sibTrans" cxnId="{1AD1BDEC-91D1-464F-8160-38CC1620E925}">
      <dgm:prSet/>
      <dgm:spPr/>
      <dgm:t>
        <a:bodyPr/>
        <a:lstStyle/>
        <a:p>
          <a:endParaRPr lang="zh-CN" altLang="en-US"/>
        </a:p>
      </dgm:t>
    </dgm:pt>
    <dgm:pt modelId="{C50A1B34-DEF8-4D18-9832-3DE3B53C0FC5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CPU CATERR</a:t>
          </a:r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事件</a:t>
          </a:r>
        </a:p>
      </dgm:t>
    </dgm:pt>
    <dgm:pt modelId="{59295C20-A71E-4047-B38A-FB8A4E0B8B36}" type="parTrans" cxnId="{3CDD214E-BE19-4B20-9003-87674CDF3D52}">
      <dgm:prSet/>
      <dgm:spPr/>
      <dgm:t>
        <a:bodyPr/>
        <a:lstStyle/>
        <a:p>
          <a:endParaRPr lang="zh-CN" altLang="en-US"/>
        </a:p>
      </dgm:t>
    </dgm:pt>
    <dgm:pt modelId="{FD9F1BEC-2BA4-4387-9A06-18C159DDD131}" type="sibTrans" cxnId="{3CDD214E-BE19-4B20-9003-87674CDF3D52}">
      <dgm:prSet/>
      <dgm:spPr/>
      <dgm:t>
        <a:bodyPr/>
        <a:lstStyle/>
        <a:p>
          <a:endParaRPr lang="zh-CN" altLang="en-US"/>
        </a:p>
      </dgm:t>
    </dgm:pt>
    <dgm:pt modelId="{5B86D01F-43CF-4F29-83E4-1967111A51F4}">
      <dgm:prSet phldrT="[文本]"/>
      <dgm:spPr>
        <a:solidFill>
          <a:srgbClr val="94DAE2"/>
        </a:solidFill>
      </dgm:spPr>
      <dgm:t>
        <a:bodyPr/>
        <a:lstStyle/>
        <a:p>
          <a:r>
            <a: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运行记录</a:t>
          </a:r>
        </a:p>
      </dgm:t>
    </dgm:pt>
    <dgm:pt modelId="{C90A8308-03D4-4DF8-8830-E7B6813D01FC}" type="parTrans" cxnId="{7D9B2C96-ACD6-4923-9949-D60A0664A4CD}">
      <dgm:prSet/>
      <dgm:spPr/>
      <dgm:t>
        <a:bodyPr/>
        <a:lstStyle/>
        <a:p>
          <a:endParaRPr lang="zh-CN" altLang="en-US"/>
        </a:p>
      </dgm:t>
    </dgm:pt>
    <dgm:pt modelId="{5586EE73-C2BC-4B12-83F1-96F5588BAB95}" type="sibTrans" cxnId="{7D9B2C96-ACD6-4923-9949-D60A0664A4CD}">
      <dgm:prSet/>
      <dgm:spPr/>
      <dgm:t>
        <a:bodyPr/>
        <a:lstStyle/>
        <a:p>
          <a:endParaRPr lang="zh-CN" altLang="en-US"/>
        </a:p>
      </dgm:t>
    </dgm:pt>
    <dgm:pt modelId="{EC638312-CDEA-40EF-A85A-101307A32D67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黑匣子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-</a:t>
          </a:r>
          <a:r>
            <a:rPr lang="en-US" altLang="zh-CN" sz="1200" dirty="0" err="1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Kbox</a:t>
          </a:r>
          <a:endParaRPr lang="zh-CN" altLang="en-US" sz="1200" dirty="0"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gm:t>
    </dgm:pt>
    <dgm:pt modelId="{CCFB5CA6-65FA-4C2F-AD5B-56C40803BAF0}" type="parTrans" cxnId="{A0EA8D69-7F39-4CEB-B18A-D36FFEE50B82}">
      <dgm:prSet/>
      <dgm:spPr/>
      <dgm:t>
        <a:bodyPr/>
        <a:lstStyle/>
        <a:p>
          <a:endParaRPr lang="zh-CN" altLang="en-US"/>
        </a:p>
      </dgm:t>
    </dgm:pt>
    <dgm:pt modelId="{B20BFA7A-8AD0-401C-A3C7-96C0674377F5}" type="sibTrans" cxnId="{A0EA8D69-7F39-4CEB-B18A-D36FFEE50B82}">
      <dgm:prSet/>
      <dgm:spPr/>
      <dgm:t>
        <a:bodyPr/>
        <a:lstStyle/>
        <a:p>
          <a:endParaRPr lang="zh-CN" altLang="en-US"/>
        </a:p>
      </dgm:t>
    </dgm:pt>
    <dgm:pt modelId="{938CFE2D-AA2F-45DB-A1EE-867B7F3903C3}">
      <dgm:prSet phldrT="[文本]"/>
      <dgm:spPr>
        <a:solidFill>
          <a:srgbClr val="94DAE2"/>
        </a:solidFill>
      </dgm:spPr>
      <dgm:t>
        <a:bodyPr/>
        <a:lstStyle/>
        <a:p>
          <a:r>
            <a:rPr lang="zh-CN" altLang="en-US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诊断辅助</a:t>
          </a:r>
        </a:p>
      </dgm:t>
    </dgm:pt>
    <dgm:pt modelId="{6F5F1AB8-854D-4E79-86E5-2839D11443A7}" type="parTrans" cxnId="{10D0B4B4-B3C5-4296-9E8F-5582F2B9FF41}">
      <dgm:prSet/>
      <dgm:spPr/>
      <dgm:t>
        <a:bodyPr/>
        <a:lstStyle/>
        <a:p>
          <a:endParaRPr lang="zh-CN" altLang="en-US"/>
        </a:p>
      </dgm:t>
    </dgm:pt>
    <dgm:pt modelId="{86F19546-9ADA-4777-91B7-C0A85E895F80}" type="sibTrans" cxnId="{10D0B4B4-B3C5-4296-9E8F-5582F2B9FF41}">
      <dgm:prSet/>
      <dgm:spPr/>
      <dgm:t>
        <a:bodyPr/>
        <a:lstStyle/>
        <a:p>
          <a:endParaRPr lang="zh-CN" altLang="en-US"/>
        </a:p>
      </dgm:t>
    </dgm:pt>
    <dgm:pt modelId="{324781BE-245F-4644-9993-B513D002C858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开关机录像</a:t>
          </a:r>
        </a:p>
      </dgm:t>
    </dgm:pt>
    <dgm:pt modelId="{0490AE14-113A-45D4-A68A-0223892F19FE}" type="parTrans" cxnId="{B3CC22F8-0C0D-4752-91E5-3AE970A851B9}">
      <dgm:prSet/>
      <dgm:spPr/>
      <dgm:t>
        <a:bodyPr/>
        <a:lstStyle/>
        <a:p>
          <a:endParaRPr lang="zh-CN" altLang="en-US"/>
        </a:p>
      </dgm:t>
    </dgm:pt>
    <dgm:pt modelId="{AE92E68F-5654-43EB-A3D4-1340BF8CDA8B}" type="sibTrans" cxnId="{B3CC22F8-0C0D-4752-91E5-3AE970A851B9}">
      <dgm:prSet/>
      <dgm:spPr/>
      <dgm:t>
        <a:bodyPr/>
        <a:lstStyle/>
        <a:p>
          <a:endParaRPr lang="zh-CN" altLang="en-US"/>
        </a:p>
      </dgm:t>
    </dgm:pt>
    <dgm:pt modelId="{8A2316FD-D103-47D9-A9B5-6AE25C4DA3D4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电源故障</a:t>
          </a:r>
        </a:p>
      </dgm:t>
    </dgm:pt>
    <dgm:pt modelId="{47CA7C6F-1DE5-4382-962A-C6C41CFFA349}" type="parTrans" cxnId="{28F45B43-58C2-4788-ACC7-7D711B4D1BCF}">
      <dgm:prSet/>
      <dgm:spPr/>
      <dgm:t>
        <a:bodyPr/>
        <a:lstStyle/>
        <a:p>
          <a:endParaRPr lang="zh-CN" altLang="en-US"/>
        </a:p>
      </dgm:t>
    </dgm:pt>
    <dgm:pt modelId="{C8611537-B9DA-4117-8FCD-395A92F3642D}" type="sibTrans" cxnId="{28F45B43-58C2-4788-ACC7-7D711B4D1BCF}">
      <dgm:prSet/>
      <dgm:spPr/>
      <dgm:t>
        <a:bodyPr/>
        <a:lstStyle/>
        <a:p>
          <a:endParaRPr lang="zh-CN" altLang="en-US"/>
        </a:p>
      </dgm:t>
    </dgm:pt>
    <dgm:pt modelId="{B7F09C47-D0E8-4908-BE0A-C6E157170CB5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超温告警</a:t>
          </a:r>
        </a:p>
      </dgm:t>
    </dgm:pt>
    <dgm:pt modelId="{11FC52E6-7B8E-4D41-A828-898DB4FF6C94}" type="parTrans" cxnId="{B5F94DE4-9B67-45E1-871C-A23000F452B2}">
      <dgm:prSet/>
      <dgm:spPr/>
      <dgm:t>
        <a:bodyPr/>
        <a:lstStyle/>
        <a:p>
          <a:endParaRPr lang="zh-CN" altLang="en-US"/>
        </a:p>
      </dgm:t>
    </dgm:pt>
    <dgm:pt modelId="{C00E2167-758E-4381-8A7B-B028C3474144}" type="sibTrans" cxnId="{B5F94DE4-9B67-45E1-871C-A23000F452B2}">
      <dgm:prSet/>
      <dgm:spPr/>
      <dgm:t>
        <a:bodyPr/>
        <a:lstStyle/>
        <a:p>
          <a:endParaRPr lang="zh-CN" altLang="en-US"/>
        </a:p>
      </dgm:t>
    </dgm:pt>
    <dgm:pt modelId="{3D3BDCCA-E6D8-469E-8451-DF078B4697CB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风扇亚健康</a:t>
          </a:r>
        </a:p>
      </dgm:t>
    </dgm:pt>
    <dgm:pt modelId="{D175F96B-54E2-44D0-9DD9-8CC477867E4C}" type="parTrans" cxnId="{139370E1-421D-4C0F-83B9-387D98C0CEE9}">
      <dgm:prSet/>
      <dgm:spPr/>
      <dgm:t>
        <a:bodyPr/>
        <a:lstStyle/>
        <a:p>
          <a:endParaRPr lang="zh-CN" altLang="en-US"/>
        </a:p>
      </dgm:t>
    </dgm:pt>
    <dgm:pt modelId="{8FB434A1-E318-4933-89FA-2387E69F0276}" type="sibTrans" cxnId="{139370E1-421D-4C0F-83B9-387D98C0CEE9}">
      <dgm:prSet/>
      <dgm:spPr/>
      <dgm:t>
        <a:bodyPr/>
        <a:lstStyle/>
        <a:p>
          <a:endParaRPr lang="zh-CN" altLang="en-US"/>
        </a:p>
      </dgm:t>
    </dgm:pt>
    <dgm:pt modelId="{60C647BF-09C1-40F9-89DF-3C13BE1D4B1E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存储介质故障</a:t>
          </a:r>
        </a:p>
      </dgm:t>
    </dgm:pt>
    <dgm:pt modelId="{1D846698-2D16-407F-BE6E-D2C9E70AA34D}" type="parTrans" cxnId="{0FC48DDB-5A2A-4AB8-9B88-C5D9B437A78C}">
      <dgm:prSet/>
      <dgm:spPr/>
      <dgm:t>
        <a:bodyPr/>
        <a:lstStyle/>
        <a:p>
          <a:endParaRPr lang="zh-CN" altLang="en-US"/>
        </a:p>
      </dgm:t>
    </dgm:pt>
    <dgm:pt modelId="{8AB9DE60-2F1A-493F-85E2-12171C8B1A8C}" type="sibTrans" cxnId="{0FC48DDB-5A2A-4AB8-9B88-C5D9B437A78C}">
      <dgm:prSet/>
      <dgm:spPr/>
      <dgm:t>
        <a:bodyPr/>
        <a:lstStyle/>
        <a:p>
          <a:endParaRPr lang="zh-CN" altLang="en-US"/>
        </a:p>
      </dgm:t>
    </dgm:pt>
    <dgm:pt modelId="{56113C48-CDED-4B9E-ACE4-50627A9200E3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解析工具</a:t>
          </a:r>
          <a:r>
            <a:rPr lang="en-US" altLang="zh-CN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-</a:t>
          </a:r>
          <a:r>
            <a:rPr lang="en-US" altLang="zh-CN" sz="1200" dirty="0" err="1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HWKbox</a:t>
          </a:r>
          <a:endParaRPr lang="zh-CN" altLang="en-US" sz="1200" dirty="0"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gm:t>
    </dgm:pt>
    <dgm:pt modelId="{11850ED2-FDD5-48F8-B02C-D29179F538AA}" type="parTrans" cxnId="{8F940E70-E22A-4CED-BA78-EF98DC73A24D}">
      <dgm:prSet/>
      <dgm:spPr/>
      <dgm:t>
        <a:bodyPr/>
        <a:lstStyle/>
        <a:p>
          <a:endParaRPr lang="zh-CN" altLang="en-US"/>
        </a:p>
      </dgm:t>
    </dgm:pt>
    <dgm:pt modelId="{8547FEC1-C4FF-4BAC-BE32-2C614199F476}" type="sibTrans" cxnId="{8F940E70-E22A-4CED-BA78-EF98DC73A24D}">
      <dgm:prSet/>
      <dgm:spPr/>
      <dgm:t>
        <a:bodyPr/>
        <a:lstStyle/>
        <a:p>
          <a:endParaRPr lang="zh-CN" altLang="en-US"/>
        </a:p>
      </dgm:t>
    </dgm:pt>
    <dgm:pt modelId="{E2EEAC97-2EDA-413F-92DB-54EAC3A60861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串口录音</a:t>
          </a:r>
        </a:p>
      </dgm:t>
    </dgm:pt>
    <dgm:pt modelId="{B69105C2-F674-4E1B-A8C2-F79A2597ED8B}" type="parTrans" cxnId="{292FD090-C593-4BD9-8C10-0E0F26C82841}">
      <dgm:prSet/>
      <dgm:spPr/>
      <dgm:t>
        <a:bodyPr/>
        <a:lstStyle/>
        <a:p>
          <a:endParaRPr lang="zh-CN" altLang="en-US"/>
        </a:p>
      </dgm:t>
    </dgm:pt>
    <dgm:pt modelId="{0D46724C-4A95-4E35-BE6A-93CC3B9DD673}" type="sibTrans" cxnId="{292FD090-C593-4BD9-8C10-0E0F26C82841}">
      <dgm:prSet/>
      <dgm:spPr/>
      <dgm:t>
        <a:bodyPr/>
        <a:lstStyle/>
        <a:p>
          <a:endParaRPr lang="zh-CN" altLang="en-US"/>
        </a:p>
      </dgm:t>
    </dgm:pt>
    <dgm:pt modelId="{5A3EB565-8283-4513-A08B-ECD4AEEB56B9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临终截屏</a:t>
          </a:r>
        </a:p>
      </dgm:t>
    </dgm:pt>
    <dgm:pt modelId="{E7254D5E-4540-4441-950E-57E6B89D3970}" type="parTrans" cxnId="{A090A470-0866-486E-9DFC-A7B54D5AD6F5}">
      <dgm:prSet/>
      <dgm:spPr/>
      <dgm:t>
        <a:bodyPr/>
        <a:lstStyle/>
        <a:p>
          <a:endParaRPr lang="zh-CN" altLang="en-US"/>
        </a:p>
      </dgm:t>
    </dgm:pt>
    <dgm:pt modelId="{221E0B54-E16A-407D-9770-5ECCF602A33B}" type="sibTrans" cxnId="{A090A470-0866-486E-9DFC-A7B54D5AD6F5}">
      <dgm:prSet/>
      <dgm:spPr/>
      <dgm:t>
        <a:bodyPr/>
        <a:lstStyle/>
        <a:p>
          <a:endParaRPr lang="zh-CN" altLang="en-US"/>
        </a:p>
      </dgm:t>
    </dgm:pt>
    <dgm:pt modelId="{00DA7F99-D9F5-4602-B17C-06C5AAACECF6}">
      <dgm:prSet phldrT="[文本]" custT="1"/>
      <dgm:spPr>
        <a:ln>
          <a:solidFill>
            <a:srgbClr val="00B0F0"/>
          </a:solidFill>
        </a:ln>
      </dgm:spPr>
      <dgm:t>
        <a:bodyPr/>
        <a:lstStyle/>
        <a:p>
          <a:r>
            <a:rPr lang="zh-CN" altLang="en-US" sz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临终录像</a:t>
          </a:r>
        </a:p>
      </dgm:t>
    </dgm:pt>
    <dgm:pt modelId="{456EE0F4-42FD-40C9-AB7D-E451FAA0B4CC}" type="parTrans" cxnId="{C58DA087-EFF9-4BA2-ABE7-6218034AE125}">
      <dgm:prSet/>
      <dgm:spPr/>
      <dgm:t>
        <a:bodyPr/>
        <a:lstStyle/>
        <a:p>
          <a:endParaRPr lang="zh-CN" altLang="en-US"/>
        </a:p>
      </dgm:t>
    </dgm:pt>
    <dgm:pt modelId="{89FE26E5-EF0E-42AB-B290-1BDB8EEE5FA8}" type="sibTrans" cxnId="{C58DA087-EFF9-4BA2-ABE7-6218034AE125}">
      <dgm:prSet/>
      <dgm:spPr/>
      <dgm:t>
        <a:bodyPr/>
        <a:lstStyle/>
        <a:p>
          <a:endParaRPr lang="zh-CN" altLang="en-US"/>
        </a:p>
      </dgm:t>
    </dgm:pt>
    <dgm:pt modelId="{FE5DFCAC-1903-4E47-937D-561A9B2150FE}" type="pres">
      <dgm:prSet presAssocID="{7B5C1570-7D71-43E9-B47E-690FFAE8CFC0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342CEF9-810D-49BA-8512-A9FA00165453}" type="pres">
      <dgm:prSet presAssocID="{7B5C1570-7D71-43E9-B47E-690FFAE8CFC0}" presName="children" presStyleCnt="0"/>
      <dgm:spPr/>
    </dgm:pt>
    <dgm:pt modelId="{9159B58E-6103-4801-811E-973569FE32F3}" type="pres">
      <dgm:prSet presAssocID="{7B5C1570-7D71-43E9-B47E-690FFAE8CFC0}" presName="child1group" presStyleCnt="0"/>
      <dgm:spPr/>
    </dgm:pt>
    <dgm:pt modelId="{216C5A12-D083-4662-BFF5-0EEE2A864A86}" type="pres">
      <dgm:prSet presAssocID="{7B5C1570-7D71-43E9-B47E-690FFAE8CFC0}" presName="child1" presStyleLbl="bgAcc1" presStyleIdx="0" presStyleCnt="4" custScaleX="115265" custLinFactNeighborX="-8131"/>
      <dgm:spPr/>
    </dgm:pt>
    <dgm:pt modelId="{C0E6B4D2-B262-43FA-8048-152507D00671}" type="pres">
      <dgm:prSet presAssocID="{7B5C1570-7D71-43E9-B47E-690FFAE8CFC0}" presName="child1Text" presStyleLbl="bgAcc1" presStyleIdx="0" presStyleCnt="4">
        <dgm:presLayoutVars>
          <dgm:bulletEnabled val="1"/>
        </dgm:presLayoutVars>
      </dgm:prSet>
      <dgm:spPr/>
    </dgm:pt>
    <dgm:pt modelId="{31B8C8B6-4E31-4FF2-978D-1820FECE88D5}" type="pres">
      <dgm:prSet presAssocID="{7B5C1570-7D71-43E9-B47E-690FFAE8CFC0}" presName="child2group" presStyleCnt="0"/>
      <dgm:spPr/>
    </dgm:pt>
    <dgm:pt modelId="{2B47E0E5-BA0B-4BC8-803A-2933B1E1971C}" type="pres">
      <dgm:prSet presAssocID="{7B5C1570-7D71-43E9-B47E-690FFAE8CFC0}" presName="child2" presStyleLbl="bgAcc1" presStyleIdx="1" presStyleCnt="4" custScaleX="115578" custLinFactNeighborX="26773"/>
      <dgm:spPr/>
    </dgm:pt>
    <dgm:pt modelId="{92DC5FF8-8FF9-4C6D-B5B3-06BEA313AA03}" type="pres">
      <dgm:prSet presAssocID="{7B5C1570-7D71-43E9-B47E-690FFAE8CFC0}" presName="child2Text" presStyleLbl="bgAcc1" presStyleIdx="1" presStyleCnt="4">
        <dgm:presLayoutVars>
          <dgm:bulletEnabled val="1"/>
        </dgm:presLayoutVars>
      </dgm:prSet>
      <dgm:spPr/>
    </dgm:pt>
    <dgm:pt modelId="{A7C56B9A-C301-4BF7-8D79-B555A36D62B9}" type="pres">
      <dgm:prSet presAssocID="{7B5C1570-7D71-43E9-B47E-690FFAE8CFC0}" presName="child3group" presStyleCnt="0"/>
      <dgm:spPr/>
    </dgm:pt>
    <dgm:pt modelId="{2FED9B96-6BFD-4C23-8EE5-0CB928F52983}" type="pres">
      <dgm:prSet presAssocID="{7B5C1570-7D71-43E9-B47E-690FFAE8CFC0}" presName="child3" presStyleLbl="bgAcc1" presStyleIdx="2" presStyleCnt="4" custScaleX="115099" custLinFactNeighborX="24137" custLinFactNeighborY="0"/>
      <dgm:spPr/>
    </dgm:pt>
    <dgm:pt modelId="{4157AF30-5A4B-4436-85F4-721D5DFA7BFB}" type="pres">
      <dgm:prSet presAssocID="{7B5C1570-7D71-43E9-B47E-690FFAE8CFC0}" presName="child3Text" presStyleLbl="bgAcc1" presStyleIdx="2" presStyleCnt="4">
        <dgm:presLayoutVars>
          <dgm:bulletEnabled val="1"/>
        </dgm:presLayoutVars>
      </dgm:prSet>
      <dgm:spPr/>
    </dgm:pt>
    <dgm:pt modelId="{4C42D2CC-6B72-4AF7-BF88-33119174D129}" type="pres">
      <dgm:prSet presAssocID="{7B5C1570-7D71-43E9-B47E-690FFAE8CFC0}" presName="child4group" presStyleCnt="0"/>
      <dgm:spPr/>
    </dgm:pt>
    <dgm:pt modelId="{10D7A317-E95E-4214-A63F-2132848EAC99}" type="pres">
      <dgm:prSet presAssocID="{7B5C1570-7D71-43E9-B47E-690FFAE8CFC0}" presName="child4" presStyleLbl="bgAcc1" presStyleIdx="3" presStyleCnt="4" custScaleX="111502" custLinFactNeighborX="-10012" custLinFactNeighborY="0"/>
      <dgm:spPr/>
    </dgm:pt>
    <dgm:pt modelId="{D1BAE2F0-9D77-4F9F-94AE-D3D9D12D585D}" type="pres">
      <dgm:prSet presAssocID="{7B5C1570-7D71-43E9-B47E-690FFAE8CFC0}" presName="child4Text" presStyleLbl="bgAcc1" presStyleIdx="3" presStyleCnt="4">
        <dgm:presLayoutVars>
          <dgm:bulletEnabled val="1"/>
        </dgm:presLayoutVars>
      </dgm:prSet>
      <dgm:spPr/>
    </dgm:pt>
    <dgm:pt modelId="{474A2617-5267-4CD3-86BE-84839F71FA36}" type="pres">
      <dgm:prSet presAssocID="{7B5C1570-7D71-43E9-B47E-690FFAE8CFC0}" presName="childPlaceholder" presStyleCnt="0"/>
      <dgm:spPr/>
    </dgm:pt>
    <dgm:pt modelId="{ECB7633D-373A-4CF8-9640-058E59BA9693}" type="pres">
      <dgm:prSet presAssocID="{7B5C1570-7D71-43E9-B47E-690FFAE8CFC0}" presName="circle" presStyleCnt="0"/>
      <dgm:spPr/>
    </dgm:pt>
    <dgm:pt modelId="{425A4FC0-E8E6-4101-BCC4-EB6641609A30}" type="pres">
      <dgm:prSet presAssocID="{7B5C1570-7D71-43E9-B47E-690FFAE8CFC0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C974EA81-B379-44C4-86F3-438B4173DD16}" type="pres">
      <dgm:prSet presAssocID="{7B5C1570-7D71-43E9-B47E-690FFAE8CFC0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37FDB10-8727-480C-9C68-003FBB7D9264}" type="pres">
      <dgm:prSet presAssocID="{7B5C1570-7D71-43E9-B47E-690FFAE8CFC0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8AEEEBE0-F4BC-4133-959E-7B66FFF5B28E}" type="pres">
      <dgm:prSet presAssocID="{7B5C1570-7D71-43E9-B47E-690FFAE8CFC0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72C1B87F-2BF9-40BD-AF2C-C7A60805C0DC}" type="pres">
      <dgm:prSet presAssocID="{7B5C1570-7D71-43E9-B47E-690FFAE8CFC0}" presName="quadrantPlaceholder" presStyleCnt="0"/>
      <dgm:spPr/>
    </dgm:pt>
    <dgm:pt modelId="{A0B1F6A1-BA1B-4C4C-9793-AAB917574B73}" type="pres">
      <dgm:prSet presAssocID="{7B5C1570-7D71-43E9-B47E-690FFAE8CFC0}" presName="center1" presStyleLbl="fgShp" presStyleIdx="0" presStyleCnt="2"/>
      <dgm:spPr>
        <a:solidFill>
          <a:srgbClr val="94DAE2"/>
        </a:solidFill>
      </dgm:spPr>
    </dgm:pt>
    <dgm:pt modelId="{E0B5B83C-2CCF-4C55-B467-0073DD1B9C5B}" type="pres">
      <dgm:prSet presAssocID="{7B5C1570-7D71-43E9-B47E-690FFAE8CFC0}" presName="center2" presStyleLbl="fgShp" presStyleIdx="1" presStyleCnt="2"/>
      <dgm:spPr>
        <a:solidFill>
          <a:srgbClr val="94DAE2"/>
        </a:solidFill>
      </dgm:spPr>
    </dgm:pt>
  </dgm:ptLst>
  <dgm:cxnLst>
    <dgm:cxn modelId="{B8DA310F-4B46-42D5-94D6-C658DA3693E4}" srcId="{7B5C1570-7D71-43E9-B47E-690FFAE8CFC0}" destId="{F59BDA27-0BB4-4A24-AD86-EDA547F1E298}" srcOrd="0" destOrd="0" parTransId="{CC966A81-B3F2-4BEA-9889-3C4906131B19}" sibTransId="{FECC52B5-6AFA-47C1-B4AD-D61C68DBB6EE}"/>
    <dgm:cxn modelId="{2C847D12-02FA-4B72-BCB0-213640718866}" type="presOf" srcId="{60C647BF-09C1-40F9-89DF-3C13BE1D4B1E}" destId="{2B47E0E5-BA0B-4BC8-803A-2933B1E1971C}" srcOrd="0" destOrd="4" presId="urn:microsoft.com/office/officeart/2005/8/layout/cycle4"/>
    <dgm:cxn modelId="{03ED511D-CED8-4F79-A446-D773F4A4B457}" srcId="{F59BDA27-0BB4-4A24-AD86-EDA547F1E298}" destId="{048DD8CB-C624-4534-A24F-1D7F559A2E18}" srcOrd="0" destOrd="0" parTransId="{A2103B3F-D837-420C-9337-1E61366657F8}" sibTransId="{B85B62DC-6451-4710-A6C2-19FBE525CA9A}"/>
    <dgm:cxn modelId="{ECACBD30-BFCC-4EF7-99EF-A7261C5912CD}" type="presOf" srcId="{938CFE2D-AA2F-45DB-A1EE-867B7F3903C3}" destId="{8AEEEBE0-F4BC-4133-959E-7B66FFF5B28E}" srcOrd="0" destOrd="0" presId="urn:microsoft.com/office/officeart/2005/8/layout/cycle4"/>
    <dgm:cxn modelId="{7937D33B-8635-4E27-938C-F7BF8D2A4D15}" type="presOf" srcId="{324781BE-245F-4644-9993-B513D002C858}" destId="{D1BAE2F0-9D77-4F9F-94AE-D3D9D12D585D}" srcOrd="1" destOrd="0" presId="urn:microsoft.com/office/officeart/2005/8/layout/cycle4"/>
    <dgm:cxn modelId="{28F45B43-58C2-4788-ACC7-7D711B4D1BCF}" srcId="{E0559FDE-4AB3-44D7-A57A-D0305680901C}" destId="{8A2316FD-D103-47D9-A9B5-6AE25C4DA3D4}" srcOrd="1" destOrd="0" parTransId="{47CA7C6F-1DE5-4382-962A-C6C41CFFA349}" sibTransId="{C8611537-B9DA-4117-8FCD-395A92F3642D}"/>
    <dgm:cxn modelId="{018FA764-2F50-4500-9AA1-638AEC3E4E18}" type="presOf" srcId="{B7F09C47-D0E8-4908-BE0A-C6E157170CB5}" destId="{92DC5FF8-8FF9-4C6D-B5B3-06BEA313AA03}" srcOrd="1" destOrd="2" presId="urn:microsoft.com/office/officeart/2005/8/layout/cycle4"/>
    <dgm:cxn modelId="{A0EA8D69-7F39-4CEB-B18A-D36FFEE50B82}" srcId="{5B86D01F-43CF-4F29-83E4-1967111A51F4}" destId="{EC638312-CDEA-40EF-A85A-101307A32D67}" srcOrd="0" destOrd="0" parTransId="{CCFB5CA6-65FA-4C2F-AD5B-56C40803BAF0}" sibTransId="{B20BFA7A-8AD0-401C-A3C7-96C0674377F5}"/>
    <dgm:cxn modelId="{3CDD214E-BE19-4B20-9003-87674CDF3D52}" srcId="{E0559FDE-4AB3-44D7-A57A-D0305680901C}" destId="{C50A1B34-DEF8-4D18-9832-3DE3B53C0FC5}" srcOrd="0" destOrd="0" parTransId="{59295C20-A71E-4047-B38A-FB8A4E0B8B36}" sibTransId="{FD9F1BEC-2BA4-4387-9A06-18C159DDD131}"/>
    <dgm:cxn modelId="{D1F1CB6E-A1D3-4618-839D-164A1EC49BE0}" type="presOf" srcId="{5B86D01F-43CF-4F29-83E4-1967111A51F4}" destId="{037FDB10-8727-480C-9C68-003FBB7D9264}" srcOrd="0" destOrd="0" presId="urn:microsoft.com/office/officeart/2005/8/layout/cycle4"/>
    <dgm:cxn modelId="{8F940E70-E22A-4CED-BA78-EF98DC73A24D}" srcId="{5B86D01F-43CF-4F29-83E4-1967111A51F4}" destId="{56113C48-CDED-4B9E-ACE4-50627A9200E3}" srcOrd="1" destOrd="0" parTransId="{11850ED2-FDD5-48F8-B02C-D29179F538AA}" sibTransId="{8547FEC1-C4FF-4BAC-BE32-2C614199F476}"/>
    <dgm:cxn modelId="{A090A470-0866-486E-9DFC-A7B54D5AD6F5}" srcId="{938CFE2D-AA2F-45DB-A1EE-867B7F3903C3}" destId="{5A3EB565-8283-4513-A08B-ECD4AEEB56B9}" srcOrd="2" destOrd="0" parTransId="{E7254D5E-4540-4441-950E-57E6B89D3970}" sibTransId="{221E0B54-E16A-407D-9770-5ECCF602A33B}"/>
    <dgm:cxn modelId="{AFB55151-914E-4D61-80B1-1835BFFFBA02}" type="presOf" srcId="{8A2316FD-D103-47D9-A9B5-6AE25C4DA3D4}" destId="{92DC5FF8-8FF9-4C6D-B5B3-06BEA313AA03}" srcOrd="1" destOrd="1" presId="urn:microsoft.com/office/officeart/2005/8/layout/cycle4"/>
    <dgm:cxn modelId="{AC1EE271-CEBB-4443-AB35-161AD6F2FE97}" type="presOf" srcId="{00DA7F99-D9F5-4602-B17C-06C5AAACECF6}" destId="{10D7A317-E95E-4214-A63F-2132848EAC99}" srcOrd="0" destOrd="3" presId="urn:microsoft.com/office/officeart/2005/8/layout/cycle4"/>
    <dgm:cxn modelId="{72151B72-91C5-4EE1-906A-35EAFCD4D038}" type="presOf" srcId="{EC638312-CDEA-40EF-A85A-101307A32D67}" destId="{2FED9B96-6BFD-4C23-8EE5-0CB928F52983}" srcOrd="0" destOrd="0" presId="urn:microsoft.com/office/officeart/2005/8/layout/cycle4"/>
    <dgm:cxn modelId="{2C8AA753-182D-416B-B3DA-F351DDB37B94}" type="presOf" srcId="{7B5C1570-7D71-43E9-B47E-690FFAE8CFC0}" destId="{FE5DFCAC-1903-4E47-937D-561A9B2150FE}" srcOrd="0" destOrd="0" presId="urn:microsoft.com/office/officeart/2005/8/layout/cycle4"/>
    <dgm:cxn modelId="{C58DA087-EFF9-4BA2-ABE7-6218034AE125}" srcId="{938CFE2D-AA2F-45DB-A1EE-867B7F3903C3}" destId="{00DA7F99-D9F5-4602-B17C-06C5AAACECF6}" srcOrd="3" destOrd="0" parTransId="{456EE0F4-42FD-40C9-AB7D-E451FAA0B4CC}" sibTransId="{89FE26E5-EF0E-42AB-B290-1BDB8EEE5FA8}"/>
    <dgm:cxn modelId="{7556318B-01E5-4159-BF86-F17F46BFB0C3}" type="presOf" srcId="{F59BDA27-0BB4-4A24-AD86-EDA547F1E298}" destId="{425A4FC0-E8E6-4101-BCC4-EB6641609A30}" srcOrd="0" destOrd="0" presId="urn:microsoft.com/office/officeart/2005/8/layout/cycle4"/>
    <dgm:cxn modelId="{292FD090-C593-4BD9-8C10-0E0F26C82841}" srcId="{938CFE2D-AA2F-45DB-A1EE-867B7F3903C3}" destId="{E2EEAC97-2EDA-413F-92DB-54EAC3A60861}" srcOrd="1" destOrd="0" parTransId="{B69105C2-F674-4E1B-A8C2-F79A2597ED8B}" sibTransId="{0D46724C-4A95-4E35-BE6A-93CC3B9DD673}"/>
    <dgm:cxn modelId="{7D9B2C96-ACD6-4923-9949-D60A0664A4CD}" srcId="{7B5C1570-7D71-43E9-B47E-690FFAE8CFC0}" destId="{5B86D01F-43CF-4F29-83E4-1967111A51F4}" srcOrd="2" destOrd="0" parTransId="{C90A8308-03D4-4DF8-8830-E7B6813D01FC}" sibTransId="{5586EE73-C2BC-4B12-83F1-96F5588BAB95}"/>
    <dgm:cxn modelId="{7B077D96-06F7-4BC3-A9B0-6EBF2A909C67}" type="presOf" srcId="{56113C48-CDED-4B9E-ACE4-50627A9200E3}" destId="{2FED9B96-6BFD-4C23-8EE5-0CB928F52983}" srcOrd="0" destOrd="1" presId="urn:microsoft.com/office/officeart/2005/8/layout/cycle4"/>
    <dgm:cxn modelId="{5D00F397-E099-44F4-B45F-88A7DE92FCE3}" type="presOf" srcId="{5A3EB565-8283-4513-A08B-ECD4AEEB56B9}" destId="{10D7A317-E95E-4214-A63F-2132848EAC99}" srcOrd="0" destOrd="2" presId="urn:microsoft.com/office/officeart/2005/8/layout/cycle4"/>
    <dgm:cxn modelId="{BB50D798-B99F-458E-952C-5634A09D496C}" type="presOf" srcId="{C50A1B34-DEF8-4D18-9832-3DE3B53C0FC5}" destId="{92DC5FF8-8FF9-4C6D-B5B3-06BEA313AA03}" srcOrd="1" destOrd="0" presId="urn:microsoft.com/office/officeart/2005/8/layout/cycle4"/>
    <dgm:cxn modelId="{5885B39C-D644-426F-A0DF-91254903D312}" type="presOf" srcId="{56113C48-CDED-4B9E-ACE4-50627A9200E3}" destId="{4157AF30-5A4B-4436-85F4-721D5DFA7BFB}" srcOrd="1" destOrd="1" presId="urn:microsoft.com/office/officeart/2005/8/layout/cycle4"/>
    <dgm:cxn modelId="{6FCA81A7-3DDA-4638-AF7B-2D74B5F6176E}" type="presOf" srcId="{048DD8CB-C624-4534-A24F-1D7F559A2E18}" destId="{216C5A12-D083-4662-BFF5-0EEE2A864A86}" srcOrd="0" destOrd="0" presId="urn:microsoft.com/office/officeart/2005/8/layout/cycle4"/>
    <dgm:cxn modelId="{22034CB4-2BDF-4E22-93B9-404F74A80D92}" type="presOf" srcId="{8A2316FD-D103-47D9-A9B5-6AE25C4DA3D4}" destId="{2B47E0E5-BA0B-4BC8-803A-2933B1E1971C}" srcOrd="0" destOrd="1" presId="urn:microsoft.com/office/officeart/2005/8/layout/cycle4"/>
    <dgm:cxn modelId="{10D0B4B4-B3C5-4296-9E8F-5582F2B9FF41}" srcId="{7B5C1570-7D71-43E9-B47E-690FFAE8CFC0}" destId="{938CFE2D-AA2F-45DB-A1EE-867B7F3903C3}" srcOrd="3" destOrd="0" parTransId="{6F5F1AB8-854D-4E79-86E5-2839D11443A7}" sibTransId="{86F19546-9ADA-4777-91B7-C0A85E895F80}"/>
    <dgm:cxn modelId="{5D5E59BF-EBB5-4F41-9A4D-8D4B0A622789}" type="presOf" srcId="{EC638312-CDEA-40EF-A85A-101307A32D67}" destId="{4157AF30-5A4B-4436-85F4-721D5DFA7BFB}" srcOrd="1" destOrd="0" presId="urn:microsoft.com/office/officeart/2005/8/layout/cycle4"/>
    <dgm:cxn modelId="{578EE2C4-FB7D-4007-B800-A09E95E0215E}" type="presOf" srcId="{60C647BF-09C1-40F9-89DF-3C13BE1D4B1E}" destId="{92DC5FF8-8FF9-4C6D-B5B3-06BEA313AA03}" srcOrd="1" destOrd="4" presId="urn:microsoft.com/office/officeart/2005/8/layout/cycle4"/>
    <dgm:cxn modelId="{A1123BC8-795C-4A8D-BBA1-7C50898640CA}" type="presOf" srcId="{B7F09C47-D0E8-4908-BE0A-C6E157170CB5}" destId="{2B47E0E5-BA0B-4BC8-803A-2933B1E1971C}" srcOrd="0" destOrd="2" presId="urn:microsoft.com/office/officeart/2005/8/layout/cycle4"/>
    <dgm:cxn modelId="{65B194CB-3300-4F94-8BF9-46519C807E1E}" type="presOf" srcId="{3D3BDCCA-E6D8-469E-8451-DF078B4697CB}" destId="{92DC5FF8-8FF9-4C6D-B5B3-06BEA313AA03}" srcOrd="1" destOrd="3" presId="urn:microsoft.com/office/officeart/2005/8/layout/cycle4"/>
    <dgm:cxn modelId="{4A5107D9-5190-46E1-A8A9-D64C82A6DB37}" type="presOf" srcId="{00DA7F99-D9F5-4602-B17C-06C5AAACECF6}" destId="{D1BAE2F0-9D77-4F9F-94AE-D3D9D12D585D}" srcOrd="1" destOrd="3" presId="urn:microsoft.com/office/officeart/2005/8/layout/cycle4"/>
    <dgm:cxn modelId="{01E78AD9-45AA-4EA6-9F00-1D11E3085E8E}" type="presOf" srcId="{3D3BDCCA-E6D8-469E-8451-DF078B4697CB}" destId="{2B47E0E5-BA0B-4BC8-803A-2933B1E1971C}" srcOrd="0" destOrd="3" presId="urn:microsoft.com/office/officeart/2005/8/layout/cycle4"/>
    <dgm:cxn modelId="{0FC48DDB-5A2A-4AB8-9B88-C5D9B437A78C}" srcId="{E0559FDE-4AB3-44D7-A57A-D0305680901C}" destId="{60C647BF-09C1-40F9-89DF-3C13BE1D4B1E}" srcOrd="4" destOrd="0" parTransId="{1D846698-2D16-407F-BE6E-D2C9E70AA34D}" sibTransId="{8AB9DE60-2F1A-493F-85E2-12171C8B1A8C}"/>
    <dgm:cxn modelId="{EE08C0DB-4877-4DC5-B5F0-A18FF9B451CE}" type="presOf" srcId="{324781BE-245F-4644-9993-B513D002C858}" destId="{10D7A317-E95E-4214-A63F-2132848EAC99}" srcOrd="0" destOrd="0" presId="urn:microsoft.com/office/officeart/2005/8/layout/cycle4"/>
    <dgm:cxn modelId="{FF9534DE-936F-46A7-A122-D001012378CE}" type="presOf" srcId="{C50A1B34-DEF8-4D18-9832-3DE3B53C0FC5}" destId="{2B47E0E5-BA0B-4BC8-803A-2933B1E1971C}" srcOrd="0" destOrd="0" presId="urn:microsoft.com/office/officeart/2005/8/layout/cycle4"/>
    <dgm:cxn modelId="{6021B2DF-906E-4490-911C-1D7ADE1D10CB}" type="presOf" srcId="{E2EEAC97-2EDA-413F-92DB-54EAC3A60861}" destId="{10D7A317-E95E-4214-A63F-2132848EAC99}" srcOrd="0" destOrd="1" presId="urn:microsoft.com/office/officeart/2005/8/layout/cycle4"/>
    <dgm:cxn modelId="{139370E1-421D-4C0F-83B9-387D98C0CEE9}" srcId="{E0559FDE-4AB3-44D7-A57A-D0305680901C}" destId="{3D3BDCCA-E6D8-469E-8451-DF078B4697CB}" srcOrd="3" destOrd="0" parTransId="{D175F96B-54E2-44D0-9DD9-8CC477867E4C}" sibTransId="{8FB434A1-E318-4933-89FA-2387E69F0276}"/>
    <dgm:cxn modelId="{B5F94DE4-9B67-45E1-871C-A23000F452B2}" srcId="{E0559FDE-4AB3-44D7-A57A-D0305680901C}" destId="{B7F09C47-D0E8-4908-BE0A-C6E157170CB5}" srcOrd="2" destOrd="0" parTransId="{11FC52E6-7B8E-4D41-A828-898DB4FF6C94}" sibTransId="{C00E2167-758E-4381-8A7B-B028C3474144}"/>
    <dgm:cxn modelId="{61B4EEE5-10F3-4F48-84DB-D3ED8CEAE124}" type="presOf" srcId="{5A3EB565-8283-4513-A08B-ECD4AEEB56B9}" destId="{D1BAE2F0-9D77-4F9F-94AE-D3D9D12D585D}" srcOrd="1" destOrd="2" presId="urn:microsoft.com/office/officeart/2005/8/layout/cycle4"/>
    <dgm:cxn modelId="{1AD1BDEC-91D1-464F-8160-38CC1620E925}" srcId="{7B5C1570-7D71-43E9-B47E-690FFAE8CFC0}" destId="{E0559FDE-4AB3-44D7-A57A-D0305680901C}" srcOrd="1" destOrd="0" parTransId="{6D0E3770-21A9-4ED4-AFF4-FC33657FE643}" sibTransId="{4AE7DB29-C521-4946-AD9E-1BB8F80D2C5C}"/>
    <dgm:cxn modelId="{B3CC22F8-0C0D-4752-91E5-3AE970A851B9}" srcId="{938CFE2D-AA2F-45DB-A1EE-867B7F3903C3}" destId="{324781BE-245F-4644-9993-B513D002C858}" srcOrd="0" destOrd="0" parTransId="{0490AE14-113A-45D4-A68A-0223892F19FE}" sibTransId="{AE92E68F-5654-43EB-A3D4-1340BF8CDA8B}"/>
    <dgm:cxn modelId="{92348BF8-D8EA-4BEA-B575-28EA2F6D8C95}" type="presOf" srcId="{048DD8CB-C624-4534-A24F-1D7F559A2E18}" destId="{C0E6B4D2-B262-43FA-8048-152507D00671}" srcOrd="1" destOrd="0" presId="urn:microsoft.com/office/officeart/2005/8/layout/cycle4"/>
    <dgm:cxn modelId="{768F1EF9-DD7E-4B1E-BB01-DB010E552548}" type="presOf" srcId="{E2EEAC97-2EDA-413F-92DB-54EAC3A60861}" destId="{D1BAE2F0-9D77-4F9F-94AE-D3D9D12D585D}" srcOrd="1" destOrd="1" presId="urn:microsoft.com/office/officeart/2005/8/layout/cycle4"/>
    <dgm:cxn modelId="{31CD22FE-1A88-4F22-9565-5B15FCD1501A}" type="presOf" srcId="{E0559FDE-4AB3-44D7-A57A-D0305680901C}" destId="{C974EA81-B379-44C4-86F3-438B4173DD16}" srcOrd="0" destOrd="0" presId="urn:microsoft.com/office/officeart/2005/8/layout/cycle4"/>
    <dgm:cxn modelId="{A97091B2-4683-4CB6-9319-63DCBF5BBA36}" type="presParOf" srcId="{FE5DFCAC-1903-4E47-937D-561A9B2150FE}" destId="{9342CEF9-810D-49BA-8512-A9FA00165453}" srcOrd="0" destOrd="0" presId="urn:microsoft.com/office/officeart/2005/8/layout/cycle4"/>
    <dgm:cxn modelId="{DA56DFDF-2ED8-41FD-B829-5C7824C9C819}" type="presParOf" srcId="{9342CEF9-810D-49BA-8512-A9FA00165453}" destId="{9159B58E-6103-4801-811E-973569FE32F3}" srcOrd="0" destOrd="0" presId="urn:microsoft.com/office/officeart/2005/8/layout/cycle4"/>
    <dgm:cxn modelId="{7DDCA37B-1C08-42F3-9BD7-5F9A70EB8114}" type="presParOf" srcId="{9159B58E-6103-4801-811E-973569FE32F3}" destId="{216C5A12-D083-4662-BFF5-0EEE2A864A86}" srcOrd="0" destOrd="0" presId="urn:microsoft.com/office/officeart/2005/8/layout/cycle4"/>
    <dgm:cxn modelId="{8EF4ACA1-D20E-4C77-BE48-8D0A6D57A65A}" type="presParOf" srcId="{9159B58E-6103-4801-811E-973569FE32F3}" destId="{C0E6B4D2-B262-43FA-8048-152507D00671}" srcOrd="1" destOrd="0" presId="urn:microsoft.com/office/officeart/2005/8/layout/cycle4"/>
    <dgm:cxn modelId="{DBF21837-881F-42EC-ABC4-20EFF54EB116}" type="presParOf" srcId="{9342CEF9-810D-49BA-8512-A9FA00165453}" destId="{31B8C8B6-4E31-4FF2-978D-1820FECE88D5}" srcOrd="1" destOrd="0" presId="urn:microsoft.com/office/officeart/2005/8/layout/cycle4"/>
    <dgm:cxn modelId="{7D043174-D561-4904-93B7-C70E8CF42067}" type="presParOf" srcId="{31B8C8B6-4E31-4FF2-978D-1820FECE88D5}" destId="{2B47E0E5-BA0B-4BC8-803A-2933B1E1971C}" srcOrd="0" destOrd="0" presId="urn:microsoft.com/office/officeart/2005/8/layout/cycle4"/>
    <dgm:cxn modelId="{BEBEE915-B298-494D-9791-003BC679C5C5}" type="presParOf" srcId="{31B8C8B6-4E31-4FF2-978D-1820FECE88D5}" destId="{92DC5FF8-8FF9-4C6D-B5B3-06BEA313AA03}" srcOrd="1" destOrd="0" presId="urn:microsoft.com/office/officeart/2005/8/layout/cycle4"/>
    <dgm:cxn modelId="{69192AC5-DAAE-4E8F-BD1B-FFA7589EAFE5}" type="presParOf" srcId="{9342CEF9-810D-49BA-8512-A9FA00165453}" destId="{A7C56B9A-C301-4BF7-8D79-B555A36D62B9}" srcOrd="2" destOrd="0" presId="urn:microsoft.com/office/officeart/2005/8/layout/cycle4"/>
    <dgm:cxn modelId="{EEC163F7-F07D-46AF-8E57-B1D89C88C8AB}" type="presParOf" srcId="{A7C56B9A-C301-4BF7-8D79-B555A36D62B9}" destId="{2FED9B96-6BFD-4C23-8EE5-0CB928F52983}" srcOrd="0" destOrd="0" presId="urn:microsoft.com/office/officeart/2005/8/layout/cycle4"/>
    <dgm:cxn modelId="{29A2096C-B250-4F40-B5FF-D9B5812E2F32}" type="presParOf" srcId="{A7C56B9A-C301-4BF7-8D79-B555A36D62B9}" destId="{4157AF30-5A4B-4436-85F4-721D5DFA7BFB}" srcOrd="1" destOrd="0" presId="urn:microsoft.com/office/officeart/2005/8/layout/cycle4"/>
    <dgm:cxn modelId="{F75119A4-462D-4940-939B-683037EBD599}" type="presParOf" srcId="{9342CEF9-810D-49BA-8512-A9FA00165453}" destId="{4C42D2CC-6B72-4AF7-BF88-33119174D129}" srcOrd="3" destOrd="0" presId="urn:microsoft.com/office/officeart/2005/8/layout/cycle4"/>
    <dgm:cxn modelId="{FA18541D-BEF1-48EA-888E-2B92742FE866}" type="presParOf" srcId="{4C42D2CC-6B72-4AF7-BF88-33119174D129}" destId="{10D7A317-E95E-4214-A63F-2132848EAC99}" srcOrd="0" destOrd="0" presId="urn:microsoft.com/office/officeart/2005/8/layout/cycle4"/>
    <dgm:cxn modelId="{E5AADC2A-5C38-456E-B751-D7D166FA8F6E}" type="presParOf" srcId="{4C42D2CC-6B72-4AF7-BF88-33119174D129}" destId="{D1BAE2F0-9D77-4F9F-94AE-D3D9D12D585D}" srcOrd="1" destOrd="0" presId="urn:microsoft.com/office/officeart/2005/8/layout/cycle4"/>
    <dgm:cxn modelId="{58F91298-F8B0-4A84-9C68-19F3EB571046}" type="presParOf" srcId="{9342CEF9-810D-49BA-8512-A9FA00165453}" destId="{474A2617-5267-4CD3-86BE-84839F71FA36}" srcOrd="4" destOrd="0" presId="urn:microsoft.com/office/officeart/2005/8/layout/cycle4"/>
    <dgm:cxn modelId="{8AAEF1A7-B944-4A4D-B770-5BBA77F0DD33}" type="presParOf" srcId="{FE5DFCAC-1903-4E47-937D-561A9B2150FE}" destId="{ECB7633D-373A-4CF8-9640-058E59BA9693}" srcOrd="1" destOrd="0" presId="urn:microsoft.com/office/officeart/2005/8/layout/cycle4"/>
    <dgm:cxn modelId="{3EE62421-F945-4AD6-BA21-D796543F77B7}" type="presParOf" srcId="{ECB7633D-373A-4CF8-9640-058E59BA9693}" destId="{425A4FC0-E8E6-4101-BCC4-EB6641609A30}" srcOrd="0" destOrd="0" presId="urn:microsoft.com/office/officeart/2005/8/layout/cycle4"/>
    <dgm:cxn modelId="{48A28170-52C9-4F3E-B8D0-7DA3A9CD47F5}" type="presParOf" srcId="{ECB7633D-373A-4CF8-9640-058E59BA9693}" destId="{C974EA81-B379-44C4-86F3-438B4173DD16}" srcOrd="1" destOrd="0" presId="urn:microsoft.com/office/officeart/2005/8/layout/cycle4"/>
    <dgm:cxn modelId="{0B02E2ED-F2B4-4816-91EC-C59C5FBC2856}" type="presParOf" srcId="{ECB7633D-373A-4CF8-9640-058E59BA9693}" destId="{037FDB10-8727-480C-9C68-003FBB7D9264}" srcOrd="2" destOrd="0" presId="urn:microsoft.com/office/officeart/2005/8/layout/cycle4"/>
    <dgm:cxn modelId="{B6106213-09B7-453B-8499-FC4284DF3C15}" type="presParOf" srcId="{ECB7633D-373A-4CF8-9640-058E59BA9693}" destId="{8AEEEBE0-F4BC-4133-959E-7B66FFF5B28E}" srcOrd="3" destOrd="0" presId="urn:microsoft.com/office/officeart/2005/8/layout/cycle4"/>
    <dgm:cxn modelId="{D691179B-B2A4-4F44-878C-49F936B681B1}" type="presParOf" srcId="{ECB7633D-373A-4CF8-9640-058E59BA9693}" destId="{72C1B87F-2BF9-40BD-AF2C-C7A60805C0DC}" srcOrd="4" destOrd="0" presId="urn:microsoft.com/office/officeart/2005/8/layout/cycle4"/>
    <dgm:cxn modelId="{CACD835E-6C59-4238-B823-B4D44162EA7D}" type="presParOf" srcId="{FE5DFCAC-1903-4E47-937D-561A9B2150FE}" destId="{A0B1F6A1-BA1B-4C4C-9793-AAB917574B73}" srcOrd="2" destOrd="0" presId="urn:microsoft.com/office/officeart/2005/8/layout/cycle4"/>
    <dgm:cxn modelId="{7DFE7507-7D1F-4ACE-87F1-BCC92712E6F5}" type="presParOf" srcId="{FE5DFCAC-1903-4E47-937D-561A9B2150FE}" destId="{E0B5B83C-2CCF-4C55-B467-0073DD1B9C5B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93B943-9521-4432-8A42-5F4A1DAA8D70}">
      <dsp:nvSpPr>
        <dsp:cNvPr id="0" name=""/>
        <dsp:cNvSpPr/>
      </dsp:nvSpPr>
      <dsp:spPr>
        <a:xfrm>
          <a:off x="2352" y="320915"/>
          <a:ext cx="2137427" cy="1235544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accent6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大型、小型机</a:t>
          </a:r>
        </a:p>
      </dsp:txBody>
      <dsp:txXfrm>
        <a:off x="38540" y="357103"/>
        <a:ext cx="2065051" cy="1163168"/>
      </dsp:txXfrm>
    </dsp:sp>
    <dsp:sp modelId="{FD13E878-DDD0-4B07-BE01-69857C53AE85}">
      <dsp:nvSpPr>
        <dsp:cNvPr id="0" name=""/>
        <dsp:cNvSpPr/>
      </dsp:nvSpPr>
      <dsp:spPr>
        <a:xfrm>
          <a:off x="2353522" y="673646"/>
          <a:ext cx="453134" cy="530081"/>
        </a:xfrm>
        <a:prstGeom prst="rightArrow">
          <a:avLst>
            <a:gd name="adj1" fmla="val 60000"/>
            <a:gd name="adj2" fmla="val 50000"/>
          </a:avLst>
        </a:prstGeom>
        <a:solidFill>
          <a:srgbClr val="94DAE2"/>
        </a:solidFill>
        <a:ln>
          <a:solidFill>
            <a:srgbClr val="94DAE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353522" y="779662"/>
        <a:ext cx="317194" cy="318049"/>
      </dsp:txXfrm>
    </dsp:sp>
    <dsp:sp modelId="{52090656-57C5-4A9C-B79C-B28D84CBD49B}">
      <dsp:nvSpPr>
        <dsp:cNvPr id="0" name=""/>
        <dsp:cNvSpPr/>
      </dsp:nvSpPr>
      <dsp:spPr>
        <a:xfrm>
          <a:off x="2994750" y="297459"/>
          <a:ext cx="2137427" cy="1282456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2700" cap="flat" cmpd="sng" algn="ctr">
          <a:solidFill>
            <a:schemeClr val="accent4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微型计算机</a:t>
          </a:r>
          <a:endParaRPr lang="en-US" altLang="zh-CN" sz="2400" kern="1200" dirty="0">
            <a:solidFill>
              <a:schemeClr val="tx1"/>
            </a:solidFill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sp:txBody>
      <dsp:txXfrm>
        <a:off x="3032312" y="335021"/>
        <a:ext cx="2062303" cy="1207332"/>
      </dsp:txXfrm>
    </dsp:sp>
    <dsp:sp modelId="{EA9AD9CD-7D90-40C0-9641-741B2CA0744E}">
      <dsp:nvSpPr>
        <dsp:cNvPr id="0" name=""/>
        <dsp:cNvSpPr/>
      </dsp:nvSpPr>
      <dsp:spPr>
        <a:xfrm>
          <a:off x="5345920" y="673646"/>
          <a:ext cx="453134" cy="530081"/>
        </a:xfrm>
        <a:prstGeom prst="rightArrow">
          <a:avLst>
            <a:gd name="adj1" fmla="val 60000"/>
            <a:gd name="adj2" fmla="val 50000"/>
          </a:avLst>
        </a:prstGeom>
        <a:solidFill>
          <a:srgbClr val="94DAE2"/>
        </a:solidFill>
        <a:ln>
          <a:solidFill>
            <a:srgbClr val="94DAE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345920" y="779662"/>
        <a:ext cx="317194" cy="318049"/>
      </dsp:txXfrm>
    </dsp:sp>
    <dsp:sp modelId="{5850054E-78E1-47A9-98B1-29430138F716}">
      <dsp:nvSpPr>
        <dsp:cNvPr id="0" name=""/>
        <dsp:cNvSpPr/>
      </dsp:nvSpPr>
      <dsp:spPr>
        <a:xfrm>
          <a:off x="5987148" y="297459"/>
          <a:ext cx="2137427" cy="1282456"/>
        </a:xfrm>
        <a:prstGeom prst="roundRect">
          <a:avLst>
            <a:gd name="adj" fmla="val 10000"/>
          </a:avLst>
        </a:prstGeom>
        <a:solidFill>
          <a:srgbClr val="F3D2D5"/>
        </a:solidFill>
        <a:ln w="12700" cap="flat" cmpd="sng" algn="ctr">
          <a:solidFill>
            <a:srgbClr val="F3D2D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x86</a:t>
          </a:r>
          <a:r>
            <a:rPr lang="zh-CN" altLang="en-US" sz="24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服务器</a:t>
          </a:r>
          <a:endParaRPr lang="en-US" altLang="zh-CN" sz="2400" kern="1200" dirty="0">
            <a:solidFill>
              <a:schemeClr val="tx1"/>
            </a:solidFill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sp:txBody>
      <dsp:txXfrm>
        <a:off x="6024710" y="335021"/>
        <a:ext cx="2062303" cy="1207332"/>
      </dsp:txXfrm>
    </dsp:sp>
    <dsp:sp modelId="{2BD92732-A6E1-4446-A139-84E88E001EF3}">
      <dsp:nvSpPr>
        <dsp:cNvPr id="0" name=""/>
        <dsp:cNvSpPr/>
      </dsp:nvSpPr>
      <dsp:spPr>
        <a:xfrm>
          <a:off x="8338318" y="673646"/>
          <a:ext cx="453134" cy="530081"/>
        </a:xfrm>
        <a:prstGeom prst="rightArrow">
          <a:avLst>
            <a:gd name="adj1" fmla="val 60000"/>
            <a:gd name="adj2" fmla="val 50000"/>
          </a:avLst>
        </a:prstGeom>
        <a:solidFill>
          <a:srgbClr val="94DAE2"/>
        </a:solidFill>
        <a:ln>
          <a:solidFill>
            <a:srgbClr val="94DAE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8338318" y="779662"/>
        <a:ext cx="317194" cy="318049"/>
      </dsp:txXfrm>
    </dsp:sp>
    <dsp:sp modelId="{D79360E8-A33E-4BD8-ADF6-669420D96173}">
      <dsp:nvSpPr>
        <dsp:cNvPr id="0" name=""/>
        <dsp:cNvSpPr/>
      </dsp:nvSpPr>
      <dsp:spPr>
        <a:xfrm>
          <a:off x="8979547" y="323345"/>
          <a:ext cx="2314748" cy="1230683"/>
        </a:xfrm>
        <a:prstGeom prst="roundRect">
          <a:avLst>
            <a:gd name="adj" fmla="val 10000"/>
          </a:avLst>
        </a:prstGeom>
        <a:solidFill>
          <a:srgbClr val="94DAE2"/>
        </a:solidFill>
        <a:ln w="12700" cap="flat" cmpd="sng" algn="ctr">
          <a:solidFill>
            <a:srgbClr val="94DAE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云计算时代</a:t>
          </a:r>
        </a:p>
      </dsp:txBody>
      <dsp:txXfrm>
        <a:off x="9015592" y="359390"/>
        <a:ext cx="2242658" cy="1158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ED9B96-6BFD-4C23-8EE5-0CB928F52983}">
      <dsp:nvSpPr>
        <dsp:cNvPr id="0" name=""/>
        <dsp:cNvSpPr/>
      </dsp:nvSpPr>
      <dsp:spPr>
        <a:xfrm>
          <a:off x="3899119" y="2846650"/>
          <a:ext cx="2380256" cy="133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黑匣子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-</a:t>
          </a:r>
          <a:r>
            <a:rPr lang="en-US" altLang="zh-CN" sz="1200" kern="1200" dirty="0" err="1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Kbox</a:t>
          </a:r>
          <a:endParaRPr lang="zh-CN" altLang="en-US" sz="1200" kern="1200" dirty="0"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解析工具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-</a:t>
          </a:r>
          <a:r>
            <a:rPr lang="en-US" altLang="zh-CN" sz="1200" kern="1200" dirty="0" err="1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HWKbox</a:t>
          </a:r>
          <a:endParaRPr lang="zh-CN" altLang="en-US" sz="1200" kern="1200" dirty="0">
            <a:latin typeface="Huawei Sans" panose="020C0503030203020204" pitchFamily="34" charset="0"/>
            <a:ea typeface="方正兰亭黑简体" panose="02000000000000000000" pitchFamily="2" charset="-122"/>
            <a:sym typeface="Huawei Sans" panose="020C0503030203020204" pitchFamily="34" charset="0"/>
          </a:endParaRPr>
        </a:p>
      </dsp:txBody>
      <dsp:txXfrm>
        <a:off x="4642623" y="3210977"/>
        <a:ext cx="1607325" cy="945846"/>
      </dsp:txXfrm>
    </dsp:sp>
    <dsp:sp modelId="{10D7A317-E95E-4214-A63F-2132848EAC99}">
      <dsp:nvSpPr>
        <dsp:cNvPr id="0" name=""/>
        <dsp:cNvSpPr/>
      </dsp:nvSpPr>
      <dsp:spPr>
        <a:xfrm>
          <a:off x="91026" y="2846650"/>
          <a:ext cx="2305870" cy="133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开关机录像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串口录音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临终截屏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临终录像</a:t>
          </a:r>
        </a:p>
      </dsp:txBody>
      <dsp:txXfrm>
        <a:off x="120453" y="3210977"/>
        <a:ext cx="1555255" cy="945846"/>
      </dsp:txXfrm>
    </dsp:sp>
    <dsp:sp modelId="{2B47E0E5-BA0B-4BC8-803A-2933B1E1971C}">
      <dsp:nvSpPr>
        <dsp:cNvPr id="0" name=""/>
        <dsp:cNvSpPr/>
      </dsp:nvSpPr>
      <dsp:spPr>
        <a:xfrm>
          <a:off x="3889213" y="0"/>
          <a:ext cx="2390162" cy="133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CPU CATERR</a:t>
          </a: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事件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电源故障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超温告警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风扇亚健康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存储介质故障</a:t>
          </a:r>
        </a:p>
      </dsp:txBody>
      <dsp:txXfrm>
        <a:off x="4635689" y="29427"/>
        <a:ext cx="1614259" cy="945846"/>
      </dsp:txXfrm>
    </dsp:sp>
    <dsp:sp modelId="{216C5A12-D083-4662-BFF5-0EEE2A864A86}">
      <dsp:nvSpPr>
        <dsp:cNvPr id="0" name=""/>
        <dsp:cNvSpPr/>
      </dsp:nvSpPr>
      <dsp:spPr>
        <a:xfrm>
          <a:off x="91016" y="0"/>
          <a:ext cx="2383689" cy="133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可检测部件：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CPU</a:t>
          </a: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、内存、硬盘、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SSD</a:t>
          </a: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PCIe</a:t>
          </a: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</a:t>
          </a:r>
          <a:r>
            <a:rPr lang="en-US" altLang="zh-CN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RAID</a:t>
          </a:r>
          <a:r>
            <a:rPr lang="zh-CN" altLang="en-US" sz="1200" kern="12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、风扇、电源、温度、电压等</a:t>
          </a:r>
        </a:p>
      </dsp:txBody>
      <dsp:txXfrm>
        <a:off x="120443" y="29427"/>
        <a:ext cx="1609728" cy="945846"/>
      </dsp:txXfrm>
    </dsp:sp>
    <dsp:sp modelId="{425A4FC0-E8E6-4101-BCC4-EB6641609A30}">
      <dsp:nvSpPr>
        <dsp:cNvPr id="0" name=""/>
        <dsp:cNvSpPr/>
      </dsp:nvSpPr>
      <dsp:spPr>
        <a:xfrm>
          <a:off x="1285178" y="238616"/>
          <a:ext cx="1812646" cy="1812646"/>
        </a:xfrm>
        <a:prstGeom prst="pieWedge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状态监控</a:t>
          </a:r>
        </a:p>
      </dsp:txBody>
      <dsp:txXfrm>
        <a:off x="1816090" y="769528"/>
        <a:ext cx="1281734" cy="1281734"/>
      </dsp:txXfrm>
    </dsp:sp>
    <dsp:sp modelId="{C974EA81-B379-44C4-86F3-438B4173DD16}">
      <dsp:nvSpPr>
        <dsp:cNvPr id="0" name=""/>
        <dsp:cNvSpPr/>
      </dsp:nvSpPr>
      <dsp:spPr>
        <a:xfrm rot="5400000">
          <a:off x="3181550" y="238616"/>
          <a:ext cx="1812646" cy="1812646"/>
        </a:xfrm>
        <a:prstGeom prst="pieWedge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故障诊断</a:t>
          </a:r>
        </a:p>
      </dsp:txBody>
      <dsp:txXfrm rot="-5400000">
        <a:off x="3181550" y="769528"/>
        <a:ext cx="1281734" cy="1281734"/>
      </dsp:txXfrm>
    </dsp:sp>
    <dsp:sp modelId="{037FDB10-8727-480C-9C68-003FBB7D9264}">
      <dsp:nvSpPr>
        <dsp:cNvPr id="0" name=""/>
        <dsp:cNvSpPr/>
      </dsp:nvSpPr>
      <dsp:spPr>
        <a:xfrm rot="10800000">
          <a:off x="3181550" y="2134988"/>
          <a:ext cx="1812646" cy="1812646"/>
        </a:xfrm>
        <a:prstGeom prst="pieWedge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运行记录</a:t>
          </a:r>
        </a:p>
      </dsp:txBody>
      <dsp:txXfrm rot="10800000">
        <a:off x="3181550" y="2134988"/>
        <a:ext cx="1281734" cy="1281734"/>
      </dsp:txXfrm>
    </dsp:sp>
    <dsp:sp modelId="{8AEEEBE0-F4BC-4133-959E-7B66FFF5B28E}">
      <dsp:nvSpPr>
        <dsp:cNvPr id="0" name=""/>
        <dsp:cNvSpPr/>
      </dsp:nvSpPr>
      <dsp:spPr>
        <a:xfrm rot="16200000">
          <a:off x="1285178" y="2134988"/>
          <a:ext cx="1812646" cy="1812646"/>
        </a:xfrm>
        <a:prstGeom prst="pieWedge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chemeClr val="tx1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rPr>
            <a:t>诊断辅助</a:t>
          </a:r>
        </a:p>
      </dsp:txBody>
      <dsp:txXfrm rot="5400000">
        <a:off x="1816090" y="2134988"/>
        <a:ext cx="1281734" cy="1281734"/>
      </dsp:txXfrm>
    </dsp:sp>
    <dsp:sp modelId="{A0B1F6A1-BA1B-4C4C-9793-AAB917574B73}">
      <dsp:nvSpPr>
        <dsp:cNvPr id="0" name=""/>
        <dsp:cNvSpPr/>
      </dsp:nvSpPr>
      <dsp:spPr>
        <a:xfrm>
          <a:off x="2826765" y="1716362"/>
          <a:ext cx="625844" cy="544212"/>
        </a:xfrm>
        <a:prstGeom prst="circularArrow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B5B83C-2CCF-4C55-B467-0073DD1B9C5B}">
      <dsp:nvSpPr>
        <dsp:cNvPr id="0" name=""/>
        <dsp:cNvSpPr/>
      </dsp:nvSpPr>
      <dsp:spPr>
        <a:xfrm rot="10800000">
          <a:off x="2826765" y="1925675"/>
          <a:ext cx="625844" cy="544212"/>
        </a:xfrm>
        <a:prstGeom prst="circularArrow">
          <a:avLst/>
        </a:prstGeom>
        <a:solidFill>
          <a:srgbClr val="94DA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>
                <a:latin typeface="Huawei Sans" panose="020C0503030203020204" pitchFamily="34" charset="0"/>
              </a:rPr>
              <a:t>9/22/2023</a:t>
            </a:fld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>
                <a:latin typeface="Huawei Sans" panose="020C0503030203020204" pitchFamily="34" charset="0"/>
              </a:rPr>
              <a:t>‹#›</a:t>
            </a:fld>
            <a:endParaRPr lang="en-US" dirty="0">
              <a:latin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1838" y="717550"/>
            <a:ext cx="5580062" cy="31257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310765"/>
            <a:ext cx="5580062" cy="4784070"/>
          </a:xfrm>
          <a:prstGeom prst="rect">
            <a:avLst/>
          </a:prstGeom>
        </p:spPr>
        <p:txBody>
          <a:bodyPr vert="horz" lIns="97200" tIns="45720" rIns="9720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8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•"/>
      <a:defRPr lang="en-US"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1pPr>
    <a:lvl2pPr marL="540000" indent="-180000" algn="l" defTabSz="1219304" rtl="0" eaLnBrk="1" fontAlgn="ctr" latinLnBrk="0" hangingPunct="1">
      <a:lnSpc>
        <a:spcPct val="125000"/>
      </a:lnSpc>
      <a:spcAft>
        <a:spcPts val="600"/>
      </a:spcAft>
      <a:buClrTx/>
      <a:buFont typeface="Huawei Sans" panose="020C0503030203020204" pitchFamily="34" charset="0"/>
      <a:buChar char="▫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2pPr>
    <a:lvl3pPr marL="900000" indent="-180000" algn="l" defTabSz="1219304" rtl="0" eaLnBrk="1" fontAlgn="ctr" latinLnBrk="0" hangingPunct="1">
      <a:lnSpc>
        <a:spcPct val="125000"/>
      </a:lnSpc>
      <a:spcAft>
        <a:spcPts val="600"/>
      </a:spcAft>
      <a:buFont typeface="微软雅黑" panose="020B0503020204020204" pitchFamily="34" charset="-122"/>
      <a:buChar char="▪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3pPr>
    <a:lvl4pPr marL="126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−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4pPr>
    <a:lvl5pPr marL="162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~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2" orient="horz" pos="2704" userDrawn="1">
          <p15:clr>
            <a:srgbClr val="F26B43"/>
          </p15:clr>
        </p15:guide>
        <p15:guide id="3" orient="horz" pos="459" userDrawn="1">
          <p15:clr>
            <a:srgbClr val="F26B43"/>
          </p15:clr>
        </p15:guide>
        <p15:guide id="4" orient="horz" pos="2432" userDrawn="1">
          <p15:clr>
            <a:srgbClr val="F26B43"/>
          </p15:clr>
        </p15:guide>
        <p15:guide id="7" pos="461" userDrawn="1">
          <p15:clr>
            <a:srgbClr val="F26B43"/>
          </p15:clr>
        </p15:guide>
        <p15:guide id="9" pos="2207" userDrawn="1">
          <p15:clr>
            <a:srgbClr val="F26B43"/>
          </p15:clr>
        </p15:guide>
        <p15:guide id="10" pos="39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huawei.com/enterprise/zh/doc/EDOC1100002168?section=o00d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幻灯片图像占位符 7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9" name="备注占位符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298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731838" y="728663"/>
            <a:ext cx="5580062" cy="4784070"/>
          </a:xfrm>
        </p:spPr>
        <p:txBody>
          <a:bodyPr/>
          <a:lstStyle/>
          <a:p>
            <a:r>
              <a:rPr lang="zh-CN" altLang="en-US" dirty="0"/>
              <a:t>云计算时代</a:t>
            </a:r>
            <a:endParaRPr lang="en-US" altLang="zh-CN" dirty="0"/>
          </a:p>
          <a:p>
            <a:pPr marL="540000">
              <a:buFont typeface="Huawei Sans" panose="020C0503030203020204" pitchFamily="34" charset="0"/>
              <a:buChar char="▫"/>
            </a:pPr>
            <a:r>
              <a:rPr lang="zh-CN" altLang="en-US" dirty="0"/>
              <a:t>从</a:t>
            </a:r>
            <a:r>
              <a:rPr lang="en-US" altLang="zh-CN" dirty="0"/>
              <a:t>2008</a:t>
            </a:r>
            <a:r>
              <a:rPr lang="zh-CN" altLang="en-US" dirty="0"/>
              <a:t>年起，云计算（</a:t>
            </a:r>
            <a:r>
              <a:rPr lang="en-US" altLang="zh-CN" dirty="0"/>
              <a:t>Cloud Computing</a:t>
            </a:r>
            <a:r>
              <a:rPr lang="zh-CN" altLang="en-US" dirty="0"/>
              <a:t>）概念逐渐流行起来，它正在成为一个通俗和大众化（</a:t>
            </a:r>
            <a:r>
              <a:rPr lang="en-US" altLang="zh-CN" dirty="0"/>
              <a:t>Popular</a:t>
            </a:r>
            <a:r>
              <a:rPr lang="zh-CN" altLang="en-US" dirty="0"/>
              <a:t>）的词语。云计算被视为“革命性的计算模型”，因为它使得超级计算能力通过互联网自由流通成为了可能。企业与个人用户无需再投入昂贵的硬件购置成本，只需要通过互联网来购买租赁计算力，用户只用为自己需要的功能付费。云计算让用户脱离技术与部署上的复杂性而获得应用。云计算囊括了开发、架构、负载平衡和商业模式等，是软件业的未来模式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2201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计算产业，历经近半个世纪的发展，持续改变着社会，改变着产业；但计算产业本身，也在不断的进化。</a:t>
            </a:r>
            <a:endParaRPr lang="en-US" altLang="zh-CN" dirty="0"/>
          </a:p>
          <a:p>
            <a:r>
              <a:rPr lang="zh-CN" altLang="en-US" dirty="0"/>
              <a:t>从最早期的大型机、小型机时代，是专用计算，称之为计算</a:t>
            </a:r>
            <a:r>
              <a:rPr lang="en-US" altLang="zh-CN" dirty="0"/>
              <a:t>1.0</a:t>
            </a:r>
            <a:r>
              <a:rPr lang="zh-CN" altLang="en-US" dirty="0"/>
              <a:t>；到了</a:t>
            </a:r>
            <a:r>
              <a:rPr lang="en-US" altLang="zh-CN" dirty="0"/>
              <a:t>x86</a:t>
            </a:r>
            <a:r>
              <a:rPr lang="zh-CN" altLang="en-US" dirty="0"/>
              <a:t>时代，在</a:t>
            </a:r>
            <a:r>
              <a:rPr lang="en-US" altLang="zh-CN" dirty="0"/>
              <a:t>Intel</a:t>
            </a:r>
            <a:r>
              <a:rPr lang="zh-CN" altLang="en-US" dirty="0"/>
              <a:t>的带领下，在摩尔定律的驱动下，计算由专用走向了通用，大量数据中心开始出现，也是当前计算产业所处的阶段，称之为计算</a:t>
            </a:r>
            <a:r>
              <a:rPr lang="en-US" altLang="zh-CN" dirty="0"/>
              <a:t>2.0</a:t>
            </a:r>
            <a:r>
              <a:rPr lang="zh-CN" altLang="en-US" dirty="0"/>
              <a:t>；随着数字化程度的加速发展，世界逐步走向智能化，计算已经不仅仅局限于数据中心，也开始走向全栈全场景，称之为计算</a:t>
            </a:r>
            <a:r>
              <a:rPr lang="en-US" altLang="zh-CN" dirty="0"/>
              <a:t>3.0</a:t>
            </a:r>
            <a:r>
              <a:rPr lang="zh-CN" altLang="en-US" dirty="0"/>
              <a:t>时代，而这个时代的主要特征就是“智能”，所以也称之为“智能计算”。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13679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4058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</a:pPr>
            <a:r>
              <a:rPr kumimoji="1" lang="zh-CN" altLang="en-US" sz="1100" b="1" dirty="0"/>
              <a:t>塔式服务器：</a:t>
            </a:r>
          </a:p>
          <a:p>
            <a:pPr marL="540000" eaLnBrk="1" hangingPunct="1">
              <a:lnSpc>
                <a:spcPct val="100000"/>
              </a:lnSpc>
              <a:spcBef>
                <a:spcPct val="50000"/>
              </a:spcBef>
              <a:buFont typeface="Huawei Sans" panose="020C0503030203020204" pitchFamily="34" charset="0"/>
              <a:buChar char="▫"/>
            </a:pPr>
            <a:r>
              <a:rPr kumimoji="1" lang="zh-CN" altLang="en-US" dirty="0"/>
              <a:t>有的塔式服务器采用大小与普通立式计算机大致相当的机箱，有的采用大容量的机箱，像个硕大的柜子，</a:t>
            </a:r>
            <a:r>
              <a:rPr kumimoji="1" lang="zh-CN" altLang="en-US" sz="1100" dirty="0"/>
              <a:t>可以安装的扩展板卡以及硬盘的数量都比较多，因此，当用户应用不断递增时，通过添加组件方式提升服务器的处理能力，从而可以有效的满足用户需求的增长，并保护了用户的投资。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</a:pPr>
            <a:r>
              <a:rPr kumimoji="1" lang="zh-CN" altLang="en-US" sz="1100" b="1" dirty="0"/>
              <a:t>机架服务器：</a:t>
            </a:r>
            <a:endParaRPr kumimoji="1" lang="en-US" altLang="zh-CN" sz="1100" b="1" dirty="0"/>
          </a:p>
          <a:p>
            <a:pPr marL="540000" marR="0" lvl="1" indent="-180000" algn="l" defTabSz="1219304" rtl="0" eaLnBrk="1" fontAlgn="ctr" latinLnBrk="0" hangingPunct="1">
              <a:lnSpc>
                <a:spcPct val="100000"/>
              </a:lnSpc>
              <a:spcBef>
                <a:spcPct val="5000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▫"/>
              <a:tabLst/>
              <a:defRPr/>
            </a:pPr>
            <a:r>
              <a:rPr kumimoji="1" lang="zh-CN" altLang="en-US" dirty="0"/>
              <a:t>机架式服务器的外形看来不像计算机，而像交换机，有</a:t>
            </a:r>
            <a:r>
              <a:rPr kumimoji="1" lang="en-US" altLang="zh-CN" dirty="0"/>
              <a:t>1U</a:t>
            </a:r>
            <a:r>
              <a:rPr kumimoji="1" lang="zh-CN" altLang="en-US" dirty="0"/>
              <a:t>（</a:t>
            </a:r>
            <a:r>
              <a:rPr kumimoji="1" lang="en-US" altLang="zh-CN" dirty="0"/>
              <a:t>1U=1.75</a:t>
            </a:r>
            <a:r>
              <a:rPr kumimoji="1" lang="zh-CN" altLang="en-US" dirty="0"/>
              <a:t>英寸）、</a:t>
            </a:r>
            <a:r>
              <a:rPr kumimoji="1" lang="en-US" altLang="zh-CN" dirty="0"/>
              <a:t>2U</a:t>
            </a:r>
            <a:r>
              <a:rPr kumimoji="1" lang="zh-CN" altLang="en-US" dirty="0"/>
              <a:t>、</a:t>
            </a:r>
            <a:r>
              <a:rPr kumimoji="1" lang="en-US" altLang="zh-CN" dirty="0"/>
              <a:t>4U</a:t>
            </a:r>
            <a:r>
              <a:rPr kumimoji="1" lang="zh-CN" altLang="en-US" dirty="0"/>
              <a:t>等规格。机架式服务器安装在标准的</a:t>
            </a:r>
            <a:r>
              <a:rPr kumimoji="1" lang="en-US" altLang="zh-CN" dirty="0"/>
              <a:t>19</a:t>
            </a:r>
            <a:r>
              <a:rPr kumimoji="1" lang="zh-CN" altLang="en-US" dirty="0"/>
              <a:t>英寸机柜里面。这种结构的多为功能型服务器。 </a:t>
            </a:r>
            <a:r>
              <a:rPr kumimoji="1" lang="zh-CN" altLang="en-US" sz="1100" dirty="0"/>
              <a:t>特点是机箱尺寸比较小巧，在机柜中可以同时放置多台服务器，从而获得更高的处理能力。</a:t>
            </a:r>
            <a:endParaRPr kumimoji="1" lang="en-US" altLang="zh-CN" sz="1100" b="1" dirty="0"/>
          </a:p>
          <a:p>
            <a:pPr eaLnBrk="1" hangingPunct="1">
              <a:lnSpc>
                <a:spcPct val="100000"/>
              </a:lnSpc>
              <a:spcBef>
                <a:spcPct val="50000"/>
              </a:spcBef>
            </a:pPr>
            <a:r>
              <a:rPr kumimoji="1" lang="zh-CN" altLang="en-US" sz="1100" b="1" dirty="0"/>
              <a:t>刀片服务器：</a:t>
            </a:r>
          </a:p>
          <a:p>
            <a:pPr marL="540000" eaLnBrk="1" hangingPunct="1">
              <a:lnSpc>
                <a:spcPct val="100000"/>
              </a:lnSpc>
              <a:spcBef>
                <a:spcPct val="50000"/>
              </a:spcBef>
              <a:buFont typeface="Huawei Sans" panose="020C0503030203020204" pitchFamily="34" charset="0"/>
              <a:buChar char="▫"/>
            </a:pPr>
            <a:r>
              <a:rPr kumimoji="1" lang="zh-CN" altLang="en-US" sz="1100" dirty="0"/>
              <a:t>特点是每个服务器都是一个插板，在插板上配备有处理器、内存、硬盘以及相关组件。由于刀片服务器的特殊架构，所以刀片服务器的使用还需要与刀片服务器的专用机箱结合，通常在一个机箱中可以容纳几个到几十个刀片服务器，所以对于高性能计算、多种应用的前台服务器，应用服务器，以及后台的中心数据库应用都可以满足。</a:t>
            </a:r>
          </a:p>
          <a:p>
            <a:pPr lvl="0">
              <a:lnSpc>
                <a:spcPct val="100000"/>
              </a:lnSpc>
            </a:pPr>
            <a:r>
              <a:rPr lang="zh-CN" altLang="en-US" dirty="0"/>
              <a:t>大型机和小型机请参考前文描述。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</a:pPr>
            <a:endParaRPr kumimoji="1" lang="zh-CN" altLang="en-US" sz="1100" b="1" dirty="0"/>
          </a:p>
          <a:p>
            <a:pPr marL="360000" lvl="0" indent="0" eaLnBrk="1" hangingPunct="1">
              <a:lnSpc>
                <a:spcPct val="100000"/>
              </a:lnSpc>
              <a:spcBef>
                <a:spcPct val="50000"/>
              </a:spcBef>
              <a:buFont typeface="Huawei Sans" panose="020C0503030203020204" pitchFamily="34" charset="0"/>
              <a:buNone/>
            </a:pPr>
            <a:endParaRPr kumimoji="1" lang="en-US" altLang="zh-CN" sz="1100" dirty="0"/>
          </a:p>
        </p:txBody>
      </p:sp>
    </p:spTree>
    <p:extLst>
      <p:ext uri="{BB962C8B-B14F-4D97-AF65-F5344CB8AC3E}">
        <p14:creationId xmlns:p14="http://schemas.microsoft.com/office/powerpoint/2010/main" val="1876028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924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000" marR="0" lvl="0" indent="-180000" algn="l" defTabSz="1219304" rtl="0" eaLnBrk="1" fontAlgn="ctr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Huawei Sans" panose="020C0503030203020204" pitchFamily="34" charset="0"/>
              <a:buChar char="•"/>
              <a:tabLst/>
              <a:defRPr/>
            </a:pPr>
            <a:r>
              <a:rPr lang="zh-CN" altLang="en-US" dirty="0"/>
              <a:t>华为</a:t>
            </a:r>
            <a:r>
              <a:rPr lang="en-US" altLang="zh-CN" dirty="0" err="1"/>
              <a:t>TaiShan</a:t>
            </a:r>
            <a:r>
              <a:rPr lang="en-US" altLang="zh-CN" dirty="0"/>
              <a:t> 200</a:t>
            </a:r>
            <a:r>
              <a:rPr lang="zh-CN" altLang="en-US" dirty="0"/>
              <a:t>服务器</a:t>
            </a:r>
            <a:r>
              <a:rPr lang="en-US" altLang="zh-CN" dirty="0"/>
              <a:t>3D</a:t>
            </a:r>
            <a:r>
              <a:rPr lang="zh-CN" altLang="en-US" dirty="0"/>
              <a:t>模型展示：</a:t>
            </a:r>
            <a:r>
              <a:rPr lang="en-US" altLang="zh-CN" dirty="0"/>
              <a:t>https://info.support.huawei.com/computing/server3D/res/server/taishan2280/index.html?lang=cn</a:t>
            </a:r>
            <a:r>
              <a:rPr lang="zh-CN" altLang="en-US" dirty="0"/>
              <a:t>。</a:t>
            </a:r>
          </a:p>
          <a:p>
            <a:pPr lvl="0"/>
            <a:endParaRPr lang="en-US" altLang="zh-CN" dirty="0">
              <a:sym typeface="微软雅黑" panose="020B0503020204020204" pitchFamily="34" charset="-122"/>
            </a:endParaRPr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930738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CPU</a:t>
            </a:r>
            <a:r>
              <a:rPr lang="zh-CN" altLang="en-US" dirty="0"/>
              <a:t>：是服务器上的核心处理单元，而服务器是网络中的重要设备，要处理大量的访问需求。因此对服务器具有大数据量的快速吞吐、超强的稳定性、长时间运行等严格要求。所以说</a:t>
            </a:r>
            <a:r>
              <a:rPr lang="en-US" altLang="zh-CN" dirty="0"/>
              <a:t>CPU</a:t>
            </a:r>
            <a:r>
              <a:rPr lang="zh-CN" altLang="en-US" dirty="0"/>
              <a:t>是计算机的“大脑”，是衡量服务器性能的首要指标。</a:t>
            </a:r>
            <a:endParaRPr lang="en-US" altLang="zh-CN" dirty="0"/>
          </a:p>
          <a:p>
            <a:r>
              <a:rPr lang="zh-CN" altLang="en-US" dirty="0"/>
              <a:t>控制器：计算机是根据事先存储的程序对全机实行控制，而程序是指能实现某一功能的指令序列，控制器就是根据指令来对各种逻辑电路发布命令的机构，它是计算机的指挥中心，控制整个</a:t>
            </a:r>
            <a:r>
              <a:rPr lang="en-US" altLang="zh-CN" dirty="0"/>
              <a:t>CPU</a:t>
            </a:r>
            <a:r>
              <a:rPr lang="zh-CN" altLang="en-US" dirty="0"/>
              <a:t>的工作，决定计算机运行过程的自动化。</a:t>
            </a:r>
            <a:endParaRPr lang="en-US" altLang="zh-CN" dirty="0"/>
          </a:p>
          <a:p>
            <a:r>
              <a:rPr lang="zh-CN" altLang="en-US" dirty="0"/>
              <a:t>运算器：计算机中执行各种算术和逻辑运算操作的部件。运算器的基本操作包括加、减、乘、除四则运算，与、或、非、异或等逻辑操作，以及移位、比较和传送等操作，亦称算术逻辑部件。</a:t>
            </a:r>
            <a:endParaRPr lang="en-US" altLang="zh-CN" dirty="0"/>
          </a:p>
          <a:p>
            <a:r>
              <a:rPr lang="zh-CN" altLang="en-US" dirty="0"/>
              <a:t>寄存器：寄存器的主要作用是用来暂时存放参与运算的数据和运算结果，具有接收数据、存放数据和输出数据的功能。</a:t>
            </a:r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180274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30477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在计算机的组成结构中，有一个很重要的部分就是存储器。存储器是用来存储程序和数据的部件，对于计算机来说，有了存储器，才有记忆功能，才能保证正常工作。</a:t>
            </a:r>
            <a:endParaRPr lang="en-US" altLang="zh-CN" dirty="0"/>
          </a:p>
          <a:p>
            <a:r>
              <a:rPr lang="zh-CN" altLang="en-US" dirty="0"/>
              <a:t>内存是电脑中的主要部件，它是相对于外存而言的。我们平常使用的程序，如</a:t>
            </a:r>
            <a:r>
              <a:rPr lang="en-US" altLang="zh-CN" dirty="0"/>
              <a:t>Windows</a:t>
            </a:r>
            <a:r>
              <a:rPr lang="zh-CN" altLang="en-US" dirty="0"/>
              <a:t>操作系统、打字软件、游戏软件等，一般都是安装在硬盘等外存上的，必须把它们调入内存中运行，才能真正使用其功能。我们平时输入一段文字，或玩一个游戏，其实都是在内存中进行的。就好比在一个书房里，存放书籍的书架和书柜相当于电脑的外存，而我们工作的办公桌就是内存。通常我们把要永久保存的、大量的数据存储在外存上，而把一些临时的或少量的数据和程序放在内存上。</a:t>
            </a:r>
            <a:endParaRPr lang="en-US" altLang="zh-CN" dirty="0"/>
          </a:p>
          <a:p>
            <a:pPr lvl="0"/>
            <a:r>
              <a:rPr lang="zh-CN" altLang="en-US" dirty="0">
                <a:sym typeface="微软雅黑" panose="020B0503020204020204" pitchFamily="34" charset="-122"/>
              </a:rPr>
              <a:t>内存是计算机中重要的部件之一，它是与</a:t>
            </a:r>
            <a:r>
              <a:rPr lang="en-US" altLang="zh-CN" dirty="0">
                <a:sym typeface="微软雅黑" panose="020B0503020204020204" pitchFamily="34" charset="-122"/>
              </a:rPr>
              <a:t>CPU</a:t>
            </a:r>
            <a:r>
              <a:rPr lang="zh-CN" altLang="en-US" dirty="0">
                <a:sym typeface="微软雅黑" panose="020B0503020204020204" pitchFamily="34" charset="-122"/>
              </a:rPr>
              <a:t>进行沟通的桥梁。计算机中所有程序的运行都是在内存中进行的，因此内存的性能对计算机的影响非常大。内存由内存芯片、电路板、金手指等部分组成。</a:t>
            </a:r>
            <a:endParaRPr lang="en-US" altLang="zh-CN" dirty="0">
              <a:sym typeface="微软雅黑" panose="020B0503020204020204" pitchFamily="34" charset="-122"/>
            </a:endParaRPr>
          </a:p>
          <a:p>
            <a:pPr lvl="0"/>
            <a:r>
              <a:rPr lang="zh-CN" altLang="en-US" dirty="0">
                <a:sym typeface="微软雅黑" panose="020B0503020204020204" pitchFamily="34" charset="-122"/>
              </a:rPr>
              <a:t>服务器内存插槽及配置原则：</a:t>
            </a:r>
            <a:endParaRPr lang="en-US" altLang="zh-CN" dirty="0">
              <a:sym typeface="微软雅黑" panose="020B0503020204020204" pitchFamily="34" charset="-122"/>
            </a:endParaRP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同一台服务器必须使用相同型号的</a:t>
            </a:r>
            <a:r>
              <a:rPr lang="en-US" altLang="zh-CN" dirty="0">
                <a:sym typeface="微软雅黑" panose="020B0503020204020204" pitchFamily="34" charset="-122"/>
              </a:rPr>
              <a:t>DIMM</a:t>
            </a:r>
            <a:r>
              <a:rPr lang="zh-CN" altLang="en-US" dirty="0">
                <a:sym typeface="微软雅黑" panose="020B0503020204020204" pitchFamily="34" charset="-122"/>
              </a:rPr>
              <a:t>。</a:t>
            </a:r>
          </a:p>
          <a:p>
            <a:pPr lvl="1"/>
            <a:r>
              <a:rPr lang="en-US" altLang="zh-CN" dirty="0">
                <a:sym typeface="微软雅黑" panose="020B0503020204020204" pitchFamily="34" charset="-122"/>
              </a:rPr>
              <a:t>CPU</a:t>
            </a:r>
            <a:r>
              <a:rPr lang="zh-CN" altLang="en-US" dirty="0">
                <a:sym typeface="微软雅黑" panose="020B0503020204020204" pitchFamily="34" charset="-122"/>
              </a:rPr>
              <a:t>对应的内存槽位上必须至少配置一根内存条。</a:t>
            </a: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当服务器配置完全平衡的内存条时，可实现最佳的内存性能。不平衡配置会降低内存性能，因此不推荐使用。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2246199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MTBF</a:t>
            </a:r>
            <a:r>
              <a:rPr lang="zh-CN" altLang="en-US" dirty="0"/>
              <a:t>：</a:t>
            </a:r>
            <a:r>
              <a:rPr lang="en-US" altLang="zh-CN" dirty="0"/>
              <a:t>Mean Time Between Failure</a:t>
            </a:r>
            <a:r>
              <a:rPr lang="zh-CN" altLang="en-US" dirty="0"/>
              <a:t>，平均无故障工作时间。</a:t>
            </a:r>
            <a:endParaRPr lang="en-US" altLang="zh-CN" dirty="0"/>
          </a:p>
          <a:p>
            <a:r>
              <a:rPr lang="zh-CN" altLang="en-US" dirty="0"/>
              <a:t>在价格方面，通常来说</a:t>
            </a:r>
            <a:r>
              <a:rPr lang="en-US" altLang="zh-CN" dirty="0"/>
              <a:t>SATA</a:t>
            </a:r>
            <a:r>
              <a:rPr lang="zh-CN" altLang="en-US" dirty="0"/>
              <a:t>和</a:t>
            </a:r>
            <a:r>
              <a:rPr lang="en-US" altLang="zh-CN" dirty="0"/>
              <a:t>NL-SAS</a:t>
            </a:r>
            <a:r>
              <a:rPr lang="zh-CN" altLang="en-US" dirty="0"/>
              <a:t>硬盘较为便宜，</a:t>
            </a:r>
            <a:r>
              <a:rPr lang="en-US" altLang="zh-CN" dirty="0"/>
              <a:t>SAS</a:t>
            </a:r>
            <a:r>
              <a:rPr lang="zh-CN" altLang="en-US" dirty="0"/>
              <a:t>硬盘较贵一些，</a:t>
            </a:r>
            <a:r>
              <a:rPr lang="en-US" altLang="zh-CN" dirty="0"/>
              <a:t>SSD</a:t>
            </a:r>
            <a:r>
              <a:rPr lang="zh-CN" altLang="en-US" dirty="0"/>
              <a:t>最为昂贵。</a:t>
            </a:r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2325860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幻灯片图像占位符 16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18" name="备注占位符 1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9770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LSI SAS3108</a:t>
            </a:r>
            <a:r>
              <a:rPr lang="zh-CN" altLang="en-US" dirty="0"/>
              <a:t> </a:t>
            </a:r>
            <a:r>
              <a:rPr lang="en-US" altLang="zh-CN" dirty="0"/>
              <a:t>RAID</a:t>
            </a:r>
            <a:r>
              <a:rPr lang="zh-CN" altLang="en-US" dirty="0"/>
              <a:t>控制卡用户指南：</a:t>
            </a:r>
            <a:r>
              <a:rPr lang="en-US" altLang="zh-CN" dirty="0"/>
              <a:t>https://support.huawei.com/enterprise/zh/doc/EDOC1100048779/6e4f4d85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555163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关于</a:t>
            </a:r>
            <a:r>
              <a:rPr lang="en-US" altLang="zh-CN" dirty="0"/>
              <a:t>RAID</a:t>
            </a:r>
            <a:r>
              <a:rPr lang="zh-CN" altLang="en-US" dirty="0"/>
              <a:t>技术原理，我们会在存储基础技术中详细讲解，这里了解概念、定义即可。</a:t>
            </a:r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26537901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据校验，利用冗余数据进行数据错误检测和修复，冗余数据通常采用海明码、异或操作等算法来计算获得。利用校验功能，可以很大程度上提高磁盘阵列的可靠性、高性能和容错能力。不过，数据校验需要从多处读取数据并进行计算和对比，会影响系统性能。 </a:t>
            </a:r>
            <a:endParaRPr lang="en-US" altLang="zh-CN" dirty="0"/>
          </a:p>
          <a:p>
            <a:r>
              <a:rPr lang="zh-CN" altLang="en-US" dirty="0"/>
              <a:t>一般来说，</a:t>
            </a:r>
            <a:r>
              <a:rPr lang="en-US" altLang="zh-CN" dirty="0"/>
              <a:t>RAID</a:t>
            </a:r>
            <a:r>
              <a:rPr lang="zh-CN" altLang="en-US" dirty="0"/>
              <a:t>不可作为数据备份的替代方案，它对非磁盘故障等造成的数据丢失无能为力，比如病毒、人为破坏、意外删除等情形。此时的数据丢失是相对操作系统、文件系统、卷管理器或者应用系统来说的，对于</a:t>
            </a:r>
            <a:r>
              <a:rPr lang="en-US" altLang="zh-CN" dirty="0"/>
              <a:t>RAID</a:t>
            </a:r>
            <a:r>
              <a:rPr lang="zh-CN" altLang="en-US" dirty="0"/>
              <a:t>而言，数据都是完好的，没有发生丢失。所以，数据备份、灾备等数据保护措施是非常必要的，与</a:t>
            </a:r>
            <a:r>
              <a:rPr lang="en-US" altLang="zh-CN" dirty="0"/>
              <a:t>RAID</a:t>
            </a:r>
            <a:r>
              <a:rPr lang="zh-CN" altLang="en-US" dirty="0"/>
              <a:t>相辅相成，保护数据在不同层次的安全性，防止发生数据丢失。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7384141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基于硬件的</a:t>
            </a:r>
            <a:r>
              <a:rPr lang="en-US" altLang="zh-CN" dirty="0">
                <a:sym typeface="微软雅黑" panose="020B0503020204020204" pitchFamily="34" charset="-122"/>
              </a:rPr>
              <a:t>RAID</a:t>
            </a:r>
            <a:r>
              <a:rPr lang="zh-CN" altLang="en-US" dirty="0">
                <a:sym typeface="微软雅黑" panose="020B0503020204020204" pitchFamily="34" charset="-122"/>
              </a:rPr>
              <a:t>是利用硬件</a:t>
            </a:r>
            <a:r>
              <a:rPr lang="en-US" altLang="zh-CN" dirty="0">
                <a:sym typeface="微软雅黑" panose="020B0503020204020204" pitchFamily="34" charset="-122"/>
              </a:rPr>
              <a:t>RAID</a:t>
            </a:r>
            <a:r>
              <a:rPr lang="zh-CN" altLang="en-US" dirty="0">
                <a:sym typeface="微软雅黑" panose="020B0503020204020204" pitchFamily="34" charset="-122"/>
              </a:rPr>
              <a:t>适配卡来实现的。</a:t>
            </a:r>
            <a:endParaRPr lang="en-US" altLang="zh-CN" dirty="0">
              <a:sym typeface="微软雅黑" panose="020B0503020204020204" pitchFamily="34" charset="-122"/>
            </a:endParaRPr>
          </a:p>
          <a:p>
            <a:r>
              <a:rPr lang="zh-CN" altLang="en-US" dirty="0">
                <a:sym typeface="微软雅黑" panose="020B0503020204020204" pitchFamily="34" charset="-122"/>
              </a:rPr>
              <a:t>硬件</a:t>
            </a:r>
            <a:r>
              <a:rPr lang="en-US" altLang="zh-CN" dirty="0">
                <a:sym typeface="微软雅黑" panose="020B0503020204020204" pitchFamily="34" charset="-122"/>
              </a:rPr>
              <a:t>RAID</a:t>
            </a:r>
            <a:r>
              <a:rPr lang="zh-CN" altLang="en-US" dirty="0">
                <a:sym typeface="微软雅黑" panose="020B0503020204020204" pitchFamily="34" charset="-122"/>
              </a:rPr>
              <a:t>又可分为内置插卡式和外置独立式磁盘阵列 。</a:t>
            </a:r>
          </a:p>
          <a:p>
            <a:r>
              <a:rPr lang="en-US" altLang="zh-CN" dirty="0">
                <a:sym typeface="微软雅黑" panose="020B0503020204020204" pitchFamily="34" charset="-122"/>
              </a:rPr>
              <a:t>RAID</a:t>
            </a:r>
            <a:r>
              <a:rPr lang="zh-CN" altLang="en-US" dirty="0">
                <a:sym typeface="微软雅黑" panose="020B0503020204020204" pitchFamily="34" charset="-122"/>
              </a:rPr>
              <a:t>卡上集成了处理器，能够独立于主机对</a:t>
            </a:r>
            <a:r>
              <a:rPr lang="en-US" altLang="zh-CN" dirty="0">
                <a:sym typeface="微软雅黑" panose="020B0503020204020204" pitchFamily="34" charset="-122"/>
              </a:rPr>
              <a:t>RAID</a:t>
            </a:r>
            <a:r>
              <a:rPr lang="zh-CN" altLang="en-US" dirty="0">
                <a:sym typeface="微软雅黑" panose="020B0503020204020204" pitchFamily="34" charset="-122"/>
              </a:rPr>
              <a:t>存储子系统进行控制。</a:t>
            </a:r>
            <a:r>
              <a:rPr lang="zh-CN" altLang="en-US" dirty="0">
                <a:sym typeface="+mn-lt"/>
              </a:rPr>
              <a:t>因为拥有自己独立的处理器和存储器，</a:t>
            </a:r>
            <a:r>
              <a:rPr lang="en-US" altLang="zh-CN" dirty="0">
                <a:sym typeface="+mn-lt"/>
              </a:rPr>
              <a:t>RAID</a:t>
            </a:r>
            <a:r>
              <a:rPr lang="zh-CN" altLang="en-US" dirty="0">
                <a:sym typeface="+mn-lt"/>
              </a:rPr>
              <a:t>卡可以自己计算奇偶校验信息并完成文件定位，减少对主机</a:t>
            </a:r>
            <a:r>
              <a:rPr lang="en-US" altLang="zh-CN" dirty="0">
                <a:sym typeface="+mn-lt"/>
              </a:rPr>
              <a:t>CPU</a:t>
            </a:r>
            <a:r>
              <a:rPr lang="zh-CN" altLang="en-US" dirty="0">
                <a:sym typeface="+mn-lt"/>
              </a:rPr>
              <a:t>运算时间的占用，提高数据并行传输速度。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7647986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软件</a:t>
            </a:r>
            <a:r>
              <a:rPr lang="en-US" altLang="zh-CN" dirty="0"/>
              <a:t>RAID</a:t>
            </a:r>
            <a:r>
              <a:rPr lang="zh-CN" altLang="en-US" dirty="0"/>
              <a:t>中不能提供如下功能：</a:t>
            </a:r>
            <a:endParaRPr lang="en-US" altLang="zh-CN" dirty="0"/>
          </a:p>
          <a:p>
            <a:pPr lvl="1"/>
            <a:r>
              <a:rPr lang="zh-CN" altLang="en-US" dirty="0"/>
              <a:t>硬盘热拔插；</a:t>
            </a:r>
          </a:p>
          <a:p>
            <a:pPr lvl="1"/>
            <a:r>
              <a:rPr lang="zh-CN" altLang="en-US" dirty="0"/>
              <a:t>硬盘热备份；</a:t>
            </a:r>
          </a:p>
          <a:p>
            <a:pPr lvl="1"/>
            <a:r>
              <a:rPr lang="zh-CN" altLang="en-US" dirty="0"/>
              <a:t>远程阵列管理；</a:t>
            </a:r>
          </a:p>
          <a:p>
            <a:pPr lvl="1"/>
            <a:r>
              <a:rPr lang="zh-CN" altLang="en-US" dirty="0"/>
              <a:t>可引导阵列支持；</a:t>
            </a:r>
          </a:p>
          <a:p>
            <a:pPr lvl="1"/>
            <a:r>
              <a:rPr lang="zh-CN" altLang="en-US" dirty="0"/>
              <a:t>在硬盘上实现阵列配置；</a:t>
            </a:r>
          </a:p>
          <a:p>
            <a:pPr lvl="1"/>
            <a:r>
              <a:rPr lang="en-US" altLang="zh-CN" dirty="0"/>
              <a:t>SMART</a:t>
            </a:r>
            <a:r>
              <a:rPr lang="zh-CN" altLang="en-US" dirty="0"/>
              <a:t>硬盘支持。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6950482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372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27015663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PCIe</a:t>
            </a:r>
            <a:r>
              <a:rPr lang="zh-CN" altLang="en-US" dirty="0"/>
              <a:t>（</a:t>
            </a:r>
            <a:r>
              <a:rPr lang="en-US" altLang="zh-CN" dirty="0"/>
              <a:t>PCI-Express</a:t>
            </a:r>
            <a:r>
              <a:rPr lang="zh-CN" altLang="en-US" dirty="0"/>
              <a:t>）是继</a:t>
            </a:r>
            <a:r>
              <a:rPr lang="en-US" altLang="zh-CN" dirty="0"/>
              <a:t>ISA</a:t>
            </a:r>
            <a:r>
              <a:rPr lang="zh-CN" altLang="en-US" dirty="0"/>
              <a:t>和</a:t>
            </a:r>
            <a:r>
              <a:rPr lang="en-US" altLang="zh-CN" dirty="0"/>
              <a:t>PCI</a:t>
            </a:r>
            <a:r>
              <a:rPr lang="zh-CN" altLang="en-US" dirty="0"/>
              <a:t>总线之后的第三代</a:t>
            </a:r>
            <a:r>
              <a:rPr lang="en-US" altLang="zh-CN" dirty="0"/>
              <a:t>I/O</a:t>
            </a:r>
            <a:r>
              <a:rPr lang="zh-CN" altLang="en-US" dirty="0"/>
              <a:t>总线，即</a:t>
            </a:r>
            <a:r>
              <a:rPr lang="en-US" altLang="zh-CN" dirty="0"/>
              <a:t>3GIO</a:t>
            </a:r>
            <a:r>
              <a:rPr lang="zh-CN" altLang="en-US" dirty="0"/>
              <a:t>。 由</a:t>
            </a:r>
            <a:r>
              <a:rPr lang="en-US" altLang="zh-CN" dirty="0"/>
              <a:t>Intel</a:t>
            </a:r>
            <a:r>
              <a:rPr lang="zh-CN" altLang="en-US" dirty="0"/>
              <a:t>在</a:t>
            </a:r>
            <a:r>
              <a:rPr lang="en-US" altLang="zh-CN" dirty="0"/>
              <a:t>2001</a:t>
            </a:r>
            <a:r>
              <a:rPr lang="zh-CN" altLang="en-US" dirty="0"/>
              <a:t>年的</a:t>
            </a:r>
            <a:r>
              <a:rPr lang="en-US" altLang="zh-CN" dirty="0"/>
              <a:t>IDF</a:t>
            </a:r>
            <a:r>
              <a:rPr lang="zh-CN" altLang="en-US" dirty="0"/>
              <a:t>上提出，由</a:t>
            </a:r>
            <a:r>
              <a:rPr lang="en-US" altLang="zh-CN" dirty="0"/>
              <a:t>PCI-SIG</a:t>
            </a:r>
            <a:r>
              <a:rPr lang="zh-CN" altLang="en-US" dirty="0"/>
              <a:t>（</a:t>
            </a:r>
            <a:r>
              <a:rPr lang="en-US" altLang="zh-CN" dirty="0"/>
              <a:t>PCI</a:t>
            </a:r>
            <a:r>
              <a:rPr lang="zh-CN" altLang="en-US" dirty="0"/>
              <a:t>特殊兴趣组织）认证发布后才改名为“</a:t>
            </a:r>
            <a:r>
              <a:rPr lang="en-US" altLang="zh-CN" dirty="0"/>
              <a:t>PCI-Express</a:t>
            </a:r>
            <a:r>
              <a:rPr lang="zh-CN" altLang="en-US" dirty="0"/>
              <a:t>”。它的主要优势就是数据传输速率高，另外还有抗干扰能力强，传输距离远，功耗低等优点。</a:t>
            </a:r>
            <a:endParaRPr lang="en-US" altLang="zh-CN" dirty="0"/>
          </a:p>
          <a:p>
            <a:r>
              <a:rPr lang="en-US" altLang="zh-CN" dirty="0" err="1"/>
              <a:t>PCIe</a:t>
            </a:r>
            <a:r>
              <a:rPr lang="zh-CN" altLang="en-US" dirty="0"/>
              <a:t>标卡：对于华为服务器，指的是位于</a:t>
            </a:r>
            <a:r>
              <a:rPr lang="en-US" altLang="zh-CN" dirty="0" err="1"/>
              <a:t>PCIe</a:t>
            </a:r>
            <a:r>
              <a:rPr lang="zh-CN" altLang="en-US" dirty="0"/>
              <a:t>插槽的网卡。</a:t>
            </a:r>
            <a:endParaRPr lang="en-US" altLang="zh-CN" dirty="0"/>
          </a:p>
          <a:p>
            <a:r>
              <a:rPr lang="zh-CN" altLang="en-US" dirty="0"/>
              <a:t>下方链接为</a:t>
            </a:r>
            <a:r>
              <a:rPr lang="en-US" altLang="zh-CN" dirty="0" err="1"/>
              <a:t>PCIe</a:t>
            </a:r>
            <a:r>
              <a:rPr lang="zh-CN" altLang="en-US" dirty="0"/>
              <a:t>卡装卸视频，可以对</a:t>
            </a:r>
            <a:r>
              <a:rPr lang="en-US" altLang="zh-CN" dirty="0" err="1"/>
              <a:t>PCIe</a:t>
            </a:r>
            <a:r>
              <a:rPr lang="zh-CN" altLang="en-US" dirty="0"/>
              <a:t>卡有更直观的认识。</a:t>
            </a:r>
            <a:br>
              <a:rPr lang="zh-CN" altLang="en-US" dirty="0"/>
            </a:br>
            <a:r>
              <a:rPr lang="en-US" altLang="zh-CN" dirty="0">
                <a:hlinkClick r:id="rId3"/>
              </a:rPr>
              <a:t>https://support.huawei.com/enterprise/zh/doc/EDOC1100002168?section=o00d</a:t>
            </a:r>
            <a:endParaRPr lang="en-US" altLang="zh-CN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0504647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电源冗余特性：</a:t>
            </a:r>
            <a:endParaRPr lang="en-US" altLang="zh-CN" dirty="0"/>
          </a:p>
          <a:p>
            <a:pPr lvl="1"/>
            <a:r>
              <a:rPr lang="en-US" altLang="zh-CN" dirty="0">
                <a:sym typeface="微软雅黑" panose="020B0503020204020204" pitchFamily="34" charset="-122"/>
              </a:rPr>
              <a:t>1+1</a:t>
            </a:r>
            <a:r>
              <a:rPr lang="zh-CN" altLang="en-US" dirty="0">
                <a:sym typeface="微软雅黑" panose="020B0503020204020204" pitchFamily="34" charset="-122"/>
              </a:rPr>
              <a:t>，此时每个模块承担</a:t>
            </a:r>
            <a:r>
              <a:rPr lang="en-US" altLang="zh-CN" dirty="0">
                <a:sym typeface="微软雅黑" panose="020B0503020204020204" pitchFamily="34" charset="-122"/>
              </a:rPr>
              <a:t>50%</a:t>
            </a:r>
            <a:r>
              <a:rPr lang="zh-CN" altLang="en-US" dirty="0">
                <a:sym typeface="微软雅黑" panose="020B0503020204020204" pitchFamily="34" charset="-122"/>
              </a:rPr>
              <a:t>的输出功率，当一个模块拔出时，另一个模块承担</a:t>
            </a:r>
            <a:r>
              <a:rPr lang="en-US" altLang="zh-CN" dirty="0">
                <a:sym typeface="微软雅黑" panose="020B0503020204020204" pitchFamily="34" charset="-122"/>
              </a:rPr>
              <a:t>100%</a:t>
            </a:r>
            <a:r>
              <a:rPr lang="zh-CN" altLang="en-US" dirty="0">
                <a:sym typeface="微软雅黑" panose="020B0503020204020204" pitchFamily="34" charset="-122"/>
              </a:rPr>
              <a:t>输出功率。</a:t>
            </a:r>
          </a:p>
          <a:p>
            <a:pPr lvl="1"/>
            <a:r>
              <a:rPr lang="en-US" altLang="zh-CN" dirty="0">
                <a:sym typeface="微软雅黑" panose="020B0503020204020204" pitchFamily="34" charset="-122"/>
              </a:rPr>
              <a:t>2+1</a:t>
            </a:r>
            <a:r>
              <a:rPr lang="zh-CN" altLang="en-US" dirty="0">
                <a:sym typeface="微软雅黑" panose="020B0503020204020204" pitchFamily="34" charset="-122"/>
              </a:rPr>
              <a:t>，有三个模块，每个模块承担输出功率的</a:t>
            </a:r>
            <a:r>
              <a:rPr lang="en-US" altLang="zh-CN" dirty="0">
                <a:sym typeface="微软雅黑" panose="020B0503020204020204" pitchFamily="34" charset="-122"/>
              </a:rPr>
              <a:t>1/3</a:t>
            </a:r>
            <a:r>
              <a:rPr lang="zh-CN" altLang="en-US" dirty="0">
                <a:sym typeface="微软雅黑" panose="020B0503020204020204" pitchFamily="34" charset="-122"/>
              </a:rPr>
              <a:t>，拔出一个模块，其余两个模块各承担</a:t>
            </a:r>
            <a:r>
              <a:rPr lang="en-US" altLang="zh-CN" dirty="0">
                <a:sym typeface="微软雅黑" panose="020B0503020204020204" pitchFamily="34" charset="-122"/>
              </a:rPr>
              <a:t>50%</a:t>
            </a:r>
            <a:r>
              <a:rPr lang="zh-CN" altLang="en-US" dirty="0">
                <a:sym typeface="微软雅黑" panose="020B0503020204020204" pitchFamily="34" charset="-122"/>
              </a:rPr>
              <a:t>的输出功率。</a:t>
            </a: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5525483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949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9480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IPMI</a:t>
            </a:r>
            <a:r>
              <a:rPr lang="zh-CN" altLang="en-US" dirty="0"/>
              <a:t>是智能型平台管理接口（</a:t>
            </a:r>
            <a:r>
              <a:rPr lang="en-US" altLang="zh-CN" dirty="0"/>
              <a:t>Intelligent Platform Management Interface</a:t>
            </a:r>
            <a:r>
              <a:rPr lang="zh-CN" altLang="en-US" dirty="0"/>
              <a:t>）的缩写，是管理基于</a:t>
            </a:r>
            <a:r>
              <a:rPr lang="en-US" altLang="zh-CN" dirty="0"/>
              <a:t>Intel</a:t>
            </a:r>
            <a:r>
              <a:rPr lang="zh-CN" altLang="en-US" dirty="0"/>
              <a:t>结构的企业系统中所使用的外围设备采用的一种工业标准，该标准由英特尔、惠普、</a:t>
            </a:r>
            <a:r>
              <a:rPr lang="en-US" altLang="zh-CN" dirty="0"/>
              <a:t>NEC</a:t>
            </a:r>
            <a:r>
              <a:rPr lang="zh-CN" altLang="en-US" dirty="0"/>
              <a:t>、美国戴尔电脑和</a:t>
            </a:r>
            <a:r>
              <a:rPr lang="en-US" altLang="zh-CN" dirty="0" err="1"/>
              <a:t>SuperMicro</a:t>
            </a:r>
            <a:r>
              <a:rPr lang="zh-CN" altLang="en-US" dirty="0"/>
              <a:t>等公司制定。用户可以利用</a:t>
            </a:r>
            <a:r>
              <a:rPr lang="en-US" altLang="zh-CN" dirty="0"/>
              <a:t>IPMI</a:t>
            </a:r>
            <a:r>
              <a:rPr lang="zh-CN" altLang="en-US" dirty="0"/>
              <a:t>监视服务器的物理健康特征，如温度、电压、风扇工作状态、电源状态等。而且更为重要的是</a:t>
            </a:r>
            <a:r>
              <a:rPr lang="en-US" altLang="zh-CN" dirty="0"/>
              <a:t>IPMI</a:t>
            </a:r>
            <a:r>
              <a:rPr lang="zh-CN" altLang="en-US" dirty="0"/>
              <a:t>是一个开放的免费标准，用户无需为使用该标准而支付额外的费用。</a:t>
            </a:r>
            <a:endParaRPr lang="en-US" altLang="zh-CN" dirty="0"/>
          </a:p>
          <a:p>
            <a:r>
              <a:rPr lang="en-US" altLang="zh-CN" dirty="0"/>
              <a:t>IPMI</a:t>
            </a:r>
            <a:r>
              <a:rPr lang="zh-CN" altLang="en-US" dirty="0"/>
              <a:t>的发展：</a:t>
            </a:r>
            <a:endParaRPr lang="en-US" altLang="zh-CN" dirty="0"/>
          </a:p>
          <a:p>
            <a:pPr lvl="1"/>
            <a:r>
              <a:rPr lang="en-US" altLang="zh-CN" dirty="0"/>
              <a:t>1998</a:t>
            </a:r>
            <a:r>
              <a:rPr lang="zh-CN" altLang="en-US" dirty="0"/>
              <a:t>年</a:t>
            </a:r>
            <a:r>
              <a:rPr lang="en-US" altLang="zh-CN" dirty="0"/>
              <a:t>Intel</a:t>
            </a:r>
            <a:r>
              <a:rPr lang="zh-CN" altLang="en-US" dirty="0"/>
              <a:t>、</a:t>
            </a:r>
            <a:r>
              <a:rPr lang="en-US" altLang="zh-CN" dirty="0"/>
              <a:t>DELL</a:t>
            </a:r>
            <a:r>
              <a:rPr lang="zh-CN" altLang="en-US" dirty="0"/>
              <a:t>、</a:t>
            </a:r>
            <a:r>
              <a:rPr lang="en-US" altLang="zh-CN" dirty="0"/>
              <a:t>HP</a:t>
            </a:r>
            <a:r>
              <a:rPr lang="zh-CN" altLang="en-US" dirty="0"/>
              <a:t>及</a:t>
            </a:r>
            <a:r>
              <a:rPr lang="en-US" altLang="zh-CN" dirty="0"/>
              <a:t>NEC</a:t>
            </a:r>
            <a:r>
              <a:rPr lang="zh-CN" altLang="en-US" dirty="0"/>
              <a:t>共同提出</a:t>
            </a:r>
            <a:r>
              <a:rPr lang="en-US" altLang="zh-CN" dirty="0"/>
              <a:t>IPMI</a:t>
            </a:r>
            <a:r>
              <a:rPr lang="zh-CN" altLang="en-US" dirty="0"/>
              <a:t>规格，可以透过网路远端控制温度、电压。</a:t>
            </a:r>
          </a:p>
          <a:p>
            <a:pPr lvl="1"/>
            <a:r>
              <a:rPr lang="en-US" altLang="zh-CN" dirty="0"/>
              <a:t>2001</a:t>
            </a:r>
            <a:r>
              <a:rPr lang="zh-CN" altLang="en-US" dirty="0"/>
              <a:t>年</a:t>
            </a:r>
            <a:r>
              <a:rPr lang="en-US" altLang="zh-CN" dirty="0"/>
              <a:t>IPMI</a:t>
            </a:r>
            <a:r>
              <a:rPr lang="zh-CN" altLang="en-US" dirty="0"/>
              <a:t>从</a:t>
            </a:r>
            <a:r>
              <a:rPr lang="en-US" altLang="zh-CN" dirty="0"/>
              <a:t>1.0</a:t>
            </a:r>
            <a:r>
              <a:rPr lang="zh-CN" altLang="en-US" dirty="0"/>
              <a:t>版改版至</a:t>
            </a:r>
            <a:r>
              <a:rPr lang="en-US" altLang="zh-CN" dirty="0"/>
              <a:t>1.5</a:t>
            </a:r>
            <a:r>
              <a:rPr lang="zh-CN" altLang="en-US" dirty="0"/>
              <a:t>版，新增</a:t>
            </a:r>
            <a:r>
              <a:rPr lang="en-US" altLang="zh-CN" dirty="0"/>
              <a:t>PCI Management Bus</a:t>
            </a:r>
            <a:r>
              <a:rPr lang="zh-CN" altLang="en-US" dirty="0"/>
              <a:t>等功能。</a:t>
            </a:r>
          </a:p>
          <a:p>
            <a:pPr lvl="1"/>
            <a:r>
              <a:rPr lang="en-US" altLang="zh-CN" dirty="0"/>
              <a:t>2004</a:t>
            </a:r>
            <a:r>
              <a:rPr lang="zh-CN" altLang="en-US" dirty="0"/>
              <a:t>年</a:t>
            </a:r>
            <a:r>
              <a:rPr lang="en-US" altLang="zh-CN" dirty="0"/>
              <a:t>Intel</a:t>
            </a:r>
            <a:r>
              <a:rPr lang="zh-CN" altLang="en-US" dirty="0"/>
              <a:t>发表了</a:t>
            </a:r>
            <a:r>
              <a:rPr lang="en-US" altLang="zh-CN" dirty="0"/>
              <a:t>IPMI 2.0</a:t>
            </a:r>
            <a:r>
              <a:rPr lang="zh-CN" altLang="en-US" dirty="0"/>
              <a:t>的规格，能够向下相容</a:t>
            </a:r>
            <a:r>
              <a:rPr lang="en-US" altLang="zh-CN" dirty="0"/>
              <a:t>IPMI 1.0</a:t>
            </a:r>
            <a:r>
              <a:rPr lang="zh-CN" altLang="en-US" dirty="0"/>
              <a:t>及</a:t>
            </a:r>
            <a:r>
              <a:rPr lang="en-US" altLang="zh-CN" dirty="0"/>
              <a:t>1.5</a:t>
            </a:r>
            <a:r>
              <a:rPr lang="zh-CN" altLang="en-US" dirty="0"/>
              <a:t>的规格。新增了</a:t>
            </a:r>
            <a:r>
              <a:rPr lang="en-US" altLang="zh-CN" dirty="0"/>
              <a:t>Console Redirection</a:t>
            </a:r>
            <a:r>
              <a:rPr lang="zh-CN" altLang="en-US" dirty="0"/>
              <a:t>，并可以通过</a:t>
            </a:r>
            <a:r>
              <a:rPr lang="en-US" altLang="zh-CN" dirty="0"/>
              <a:t>Port</a:t>
            </a:r>
            <a:r>
              <a:rPr lang="zh-CN" altLang="en-US" dirty="0"/>
              <a:t>、</a:t>
            </a:r>
            <a:r>
              <a:rPr lang="en-US" altLang="zh-CN" dirty="0"/>
              <a:t>Modem</a:t>
            </a:r>
            <a:r>
              <a:rPr lang="zh-CN" altLang="en-US" dirty="0"/>
              <a:t>以及</a:t>
            </a:r>
            <a:r>
              <a:rPr lang="en-US" altLang="zh-CN" dirty="0"/>
              <a:t>LAN</a:t>
            </a:r>
            <a:r>
              <a:rPr lang="zh-CN" altLang="en-US" dirty="0"/>
              <a:t>远端管理服务器，也加强了安全、</a:t>
            </a:r>
            <a:r>
              <a:rPr lang="en-US" altLang="zh-CN" dirty="0"/>
              <a:t>VLAN </a:t>
            </a:r>
            <a:r>
              <a:rPr lang="zh-CN" altLang="en-US" dirty="0"/>
              <a:t>和刀片服务器的支持性。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6370855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BMC</a:t>
            </a:r>
            <a:r>
              <a:rPr lang="zh-CN" altLang="en-US" dirty="0"/>
              <a:t>主要实现以下功能：</a:t>
            </a:r>
            <a:endParaRPr lang="en-US" altLang="zh-CN" dirty="0"/>
          </a:p>
          <a:p>
            <a:pPr lvl="1"/>
            <a:r>
              <a:rPr lang="zh-CN" altLang="en-US" dirty="0"/>
              <a:t>远程控制；</a:t>
            </a:r>
            <a:endParaRPr lang="en-US" altLang="zh-CN" dirty="0"/>
          </a:p>
          <a:p>
            <a:pPr lvl="1"/>
            <a:r>
              <a:rPr lang="zh-CN" altLang="en-US" dirty="0"/>
              <a:t>告警管理；</a:t>
            </a:r>
            <a:endParaRPr lang="en-US" altLang="zh-CN" dirty="0"/>
          </a:p>
          <a:p>
            <a:pPr lvl="1"/>
            <a:r>
              <a:rPr lang="zh-CN" altLang="en-US" dirty="0"/>
              <a:t>状态检测；</a:t>
            </a:r>
            <a:endParaRPr lang="en-US" altLang="zh-CN" dirty="0"/>
          </a:p>
          <a:p>
            <a:pPr lvl="1"/>
            <a:r>
              <a:rPr lang="zh-CN" altLang="en-US" dirty="0"/>
              <a:t>设备信息管理；</a:t>
            </a:r>
            <a:endParaRPr lang="en-US" altLang="zh-CN" dirty="0"/>
          </a:p>
          <a:p>
            <a:pPr lvl="1"/>
            <a:r>
              <a:rPr lang="zh-CN" altLang="en-US" dirty="0"/>
              <a:t>散热控制；</a:t>
            </a:r>
            <a:endParaRPr lang="en-US" altLang="zh-CN" dirty="0"/>
          </a:p>
          <a:p>
            <a:pPr lvl="1"/>
            <a:r>
              <a:rPr lang="zh-CN" altLang="en-US" dirty="0"/>
              <a:t>支持</a:t>
            </a:r>
            <a:r>
              <a:rPr lang="en-US" altLang="zh-CN" dirty="0" err="1"/>
              <a:t>ipmitool</a:t>
            </a:r>
            <a:r>
              <a:rPr lang="zh-CN" altLang="en-US" dirty="0"/>
              <a:t>工具；</a:t>
            </a:r>
            <a:endParaRPr lang="en-US" altLang="zh-CN" dirty="0"/>
          </a:p>
          <a:p>
            <a:pPr lvl="1"/>
            <a:r>
              <a:rPr lang="zh-CN" altLang="en-US" dirty="0"/>
              <a:t>支持</a:t>
            </a:r>
            <a:r>
              <a:rPr lang="en-US" altLang="zh-CN" dirty="0"/>
              <a:t>Web</a:t>
            </a:r>
            <a:r>
              <a:rPr lang="zh-CN" altLang="en-US" dirty="0"/>
              <a:t>界面管理；</a:t>
            </a:r>
            <a:endParaRPr lang="en-US" altLang="zh-CN" dirty="0"/>
          </a:p>
          <a:p>
            <a:pPr lvl="1"/>
            <a:r>
              <a:rPr lang="zh-CN" altLang="en-US" dirty="0"/>
              <a:t>支持集中账号管理。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9565761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iBMC</a:t>
            </a:r>
            <a:r>
              <a:rPr lang="zh-CN" altLang="en-US" dirty="0"/>
              <a:t>提供硬件状态监控、部署、节能、安全等系列管理工具，标准化接口构建服务器管理更加完善的生态系统。</a:t>
            </a:r>
            <a:r>
              <a:rPr lang="en-US" altLang="zh-CN" dirty="0" err="1"/>
              <a:t>iBMC</a:t>
            </a:r>
            <a:r>
              <a:rPr lang="zh-CN" altLang="en-US" dirty="0"/>
              <a:t>基于华为自研的管理芯片</a:t>
            </a:r>
            <a:r>
              <a:rPr lang="en-US" altLang="zh-CN" dirty="0"/>
              <a:t>Hi1710</a:t>
            </a:r>
            <a:r>
              <a:rPr lang="zh-CN" altLang="en-US" dirty="0"/>
              <a:t>，采用多项创新技术，全面实现服务器的精细化管理。</a:t>
            </a:r>
            <a:endParaRPr lang="en-US" altLang="zh-CN" dirty="0"/>
          </a:p>
          <a:p>
            <a:pPr lvl="0"/>
            <a:r>
              <a:rPr lang="en-US" altLang="zh-CN" dirty="0" err="1">
                <a:sym typeface="微软雅黑" panose="020B0503020204020204" pitchFamily="34" charset="-122"/>
              </a:rPr>
              <a:t>iBMC</a:t>
            </a:r>
            <a:r>
              <a:rPr lang="zh-CN" altLang="zh-CN" dirty="0">
                <a:sym typeface="微软雅黑" panose="020B0503020204020204" pitchFamily="34" charset="-122"/>
              </a:rPr>
              <a:t>提供了丰富的用户接口，如命令行、基于</a:t>
            </a:r>
            <a:r>
              <a:rPr lang="en-US" altLang="zh-CN" dirty="0">
                <a:sym typeface="微软雅黑" panose="020B0503020204020204" pitchFamily="34" charset="-122"/>
              </a:rPr>
              <a:t>Web</a:t>
            </a:r>
            <a:r>
              <a:rPr lang="zh-CN" altLang="zh-CN" dirty="0">
                <a:sym typeface="微软雅黑" panose="020B0503020204020204" pitchFamily="34" charset="-122"/>
              </a:rPr>
              <a:t>界面的用户接口、</a:t>
            </a:r>
            <a:r>
              <a:rPr lang="en-US" altLang="zh-CN" dirty="0">
                <a:sym typeface="微软雅黑" panose="020B0503020204020204" pitchFamily="34" charset="-122"/>
              </a:rPr>
              <a:t>IPMI</a:t>
            </a:r>
            <a:r>
              <a:rPr lang="zh-CN" altLang="zh-CN" dirty="0">
                <a:sym typeface="微软雅黑" panose="020B0503020204020204" pitchFamily="34" charset="-122"/>
              </a:rPr>
              <a:t>集成接口、</a:t>
            </a:r>
            <a:r>
              <a:rPr lang="en-US" altLang="zh-CN" dirty="0">
                <a:sym typeface="微软雅黑" panose="020B0503020204020204" pitchFamily="34" charset="-122"/>
              </a:rPr>
              <a:t>SNMP</a:t>
            </a:r>
            <a:r>
              <a:rPr lang="zh-CN" altLang="zh-CN" dirty="0">
                <a:sym typeface="微软雅黑" panose="020B0503020204020204" pitchFamily="34" charset="-122"/>
              </a:rPr>
              <a:t>集成接口、</a:t>
            </a:r>
            <a:r>
              <a:rPr lang="en-US" altLang="zh-CN" dirty="0">
                <a:sym typeface="微软雅黑" panose="020B0503020204020204" pitchFamily="34" charset="-122"/>
              </a:rPr>
              <a:t>Redfish</a:t>
            </a:r>
            <a:r>
              <a:rPr lang="zh-CN" altLang="zh-CN" dirty="0">
                <a:sym typeface="微软雅黑" panose="020B0503020204020204" pitchFamily="34" charset="-122"/>
              </a:rPr>
              <a:t>集成接口，并且所有用户接口都采用了认证机制和高度安全的加密算法，保证接入和传输的安全性。</a:t>
            </a:r>
          </a:p>
          <a:p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41868909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3984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BIOS</a:t>
            </a:r>
            <a:r>
              <a:rPr lang="zh-CN" altLang="en-US" dirty="0"/>
              <a:t>是系统内核和硬件层之间桥梁。</a:t>
            </a:r>
            <a:endParaRPr lang="en-US" altLang="zh-CN" dirty="0"/>
          </a:p>
          <a:p>
            <a:pPr lvl="0"/>
            <a:r>
              <a:rPr lang="en-US" altLang="zh-CN" dirty="0"/>
              <a:t>BIOS</a:t>
            </a:r>
            <a:r>
              <a:rPr lang="zh-CN" altLang="en-US" dirty="0"/>
              <a:t>特点：</a:t>
            </a:r>
            <a:endParaRPr lang="en-US" altLang="zh-CN" dirty="0"/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软件升级、加载和装载功能；</a:t>
            </a:r>
            <a:endParaRPr lang="en-US" altLang="zh-CN" dirty="0">
              <a:sym typeface="微软雅黑" panose="020B0503020204020204" pitchFamily="34" charset="-122"/>
            </a:endParaRP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基本</a:t>
            </a:r>
            <a:r>
              <a:rPr lang="en-US" altLang="zh-CN" dirty="0">
                <a:sym typeface="微软雅黑" panose="020B0503020204020204" pitchFamily="34" charset="-122"/>
              </a:rPr>
              <a:t>OAM</a:t>
            </a:r>
            <a:r>
              <a:rPr lang="zh-CN" altLang="en-US" dirty="0">
                <a:sym typeface="微软雅黑" panose="020B0503020204020204" pitchFamily="34" charset="-122"/>
              </a:rPr>
              <a:t>功能；</a:t>
            </a:r>
            <a:endParaRPr lang="en-US" altLang="zh-CN" dirty="0">
              <a:sym typeface="微软雅黑" panose="020B0503020204020204" pitchFamily="34" charset="-122"/>
            </a:endParaRP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串口管理功能；</a:t>
            </a: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故障恢复功能；</a:t>
            </a:r>
          </a:p>
          <a:p>
            <a:pPr lvl="1"/>
            <a:r>
              <a:rPr lang="en-US" altLang="zh-CN" dirty="0">
                <a:sym typeface="微软雅黑" panose="020B0503020204020204" pitchFamily="34" charset="-122"/>
              </a:rPr>
              <a:t>ECC</a:t>
            </a:r>
            <a:r>
              <a:rPr lang="zh-CN" altLang="en-US" dirty="0">
                <a:sym typeface="微软雅黑" panose="020B0503020204020204" pitchFamily="34" charset="-122"/>
              </a:rPr>
              <a:t>管理功能；</a:t>
            </a:r>
            <a:endParaRPr lang="en-US" altLang="zh-CN" dirty="0">
              <a:sym typeface="微软雅黑" panose="020B0503020204020204" pitchFamily="34" charset="-122"/>
            </a:endParaRPr>
          </a:p>
          <a:p>
            <a:pPr lvl="1"/>
            <a:r>
              <a:rPr lang="zh-CN" altLang="en-US" dirty="0">
                <a:sym typeface="微软雅黑" panose="020B0503020204020204" pitchFamily="34" charset="-122"/>
              </a:rPr>
              <a:t>硬件诊断功能。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3621080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备注占位符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参考答案：</a:t>
            </a:r>
            <a:endParaRPr lang="en-US" altLang="zh-CN" dirty="0"/>
          </a:p>
          <a:p>
            <a:pPr marL="540000">
              <a:buFont typeface="Huawei Sans" panose="020C0503030203020204" pitchFamily="34" charset="0"/>
              <a:buChar char="▫"/>
            </a:pPr>
            <a:r>
              <a:rPr lang="en-US" altLang="zh-CN" dirty="0"/>
              <a:t>AB</a:t>
            </a:r>
          </a:p>
          <a:p>
            <a:pPr marL="540000">
              <a:buFont typeface="Huawei Sans" panose="020C0503030203020204" pitchFamily="34" charset="0"/>
              <a:buChar char="▫"/>
            </a:pPr>
            <a:r>
              <a:rPr lang="en-US" altLang="zh-CN" dirty="0"/>
              <a:t>A</a:t>
            </a:r>
          </a:p>
          <a:p>
            <a:endParaRPr lang="zh-CN" altLang="en-US" dirty="0"/>
          </a:p>
        </p:txBody>
      </p:sp>
      <p:sp>
        <p:nvSpPr>
          <p:cNvPr id="3" name="幻灯片图像占位符 2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3242064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51909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5" name="备注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0785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4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1393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6319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dirty="0"/>
              <a:t>服务器是</a:t>
            </a:r>
            <a:r>
              <a:rPr lang="en-US" altLang="zh-CN" dirty="0"/>
              <a:t>20</a:t>
            </a:r>
            <a:r>
              <a:rPr lang="zh-CN" altLang="zh-CN" dirty="0"/>
              <a:t>世纪</a:t>
            </a:r>
            <a:r>
              <a:rPr lang="en-US" altLang="zh-CN" dirty="0"/>
              <a:t>90</a:t>
            </a:r>
            <a:r>
              <a:rPr lang="zh-CN" altLang="zh-CN" dirty="0"/>
              <a:t>年代迅速发展的主流计算产品，能为网络用户提供集中计算、信息发布及数据管理等服务，也可以将与其相连的</a:t>
            </a:r>
            <a:r>
              <a:rPr lang="zh-CN" altLang="en-US" dirty="0"/>
              <a:t>如</a:t>
            </a:r>
            <a:r>
              <a:rPr lang="zh-CN" altLang="zh-CN" dirty="0"/>
              <a:t>硬盘、打印机、</a:t>
            </a:r>
            <a:r>
              <a:rPr lang="en-US" altLang="zh-CN" dirty="0"/>
              <a:t>Modem</a:t>
            </a:r>
            <a:r>
              <a:rPr lang="zh-CN" altLang="en-US" dirty="0"/>
              <a:t>等</a:t>
            </a:r>
            <a:r>
              <a:rPr lang="zh-CN" altLang="zh-CN" dirty="0"/>
              <a:t>各种专用通讯设备给网络上的用户进行共享。</a:t>
            </a:r>
            <a:endParaRPr lang="zh-CN" altLang="en-US" dirty="0"/>
          </a:p>
          <a:p>
            <a:r>
              <a:rPr lang="zh-CN" altLang="en-US" dirty="0"/>
              <a:t>服务器的主要特点包括：</a:t>
            </a:r>
            <a:endParaRPr lang="en-US" altLang="zh-CN" dirty="0"/>
          </a:p>
          <a:p>
            <a:pPr lvl="1"/>
            <a:r>
              <a:rPr lang="en-US" altLang="zh-CN" dirty="0"/>
              <a:t>R</a:t>
            </a:r>
            <a:r>
              <a:rPr lang="zh-CN" altLang="en-US" dirty="0"/>
              <a:t>：</a:t>
            </a:r>
            <a:r>
              <a:rPr lang="en-US" altLang="zh-CN" dirty="0"/>
              <a:t>Reliability—</a:t>
            </a:r>
            <a:r>
              <a:rPr lang="zh-CN" altLang="en-US" dirty="0"/>
              <a:t>可靠性，能连续正常运行多长时间；</a:t>
            </a: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Availability—</a:t>
            </a:r>
            <a:r>
              <a:rPr lang="zh-CN" altLang="en-US" dirty="0"/>
              <a:t>可用性，系统正常运行时间和使用时间的百分比；</a:t>
            </a:r>
            <a:endParaRPr lang="en-US" altLang="zh-CN" dirty="0"/>
          </a:p>
          <a:p>
            <a:pPr lvl="1"/>
            <a:r>
              <a:rPr lang="en-US" altLang="zh-CN" dirty="0"/>
              <a:t>S</a:t>
            </a:r>
            <a:r>
              <a:rPr lang="zh-CN" altLang="en-US" dirty="0"/>
              <a:t>：</a:t>
            </a:r>
            <a:r>
              <a:rPr lang="en-US" altLang="zh-CN" dirty="0"/>
              <a:t>Scalability—</a:t>
            </a:r>
            <a:r>
              <a:rPr lang="zh-CN" altLang="en-US" dirty="0"/>
              <a:t>可扩展性，包括两方面，一方面是硬件的可扩展性，另一方面是软件对操作系统的支持能力；</a:t>
            </a:r>
            <a:endParaRPr lang="en-US" altLang="zh-CN" dirty="0"/>
          </a:p>
          <a:p>
            <a:pPr lvl="1"/>
            <a:r>
              <a:rPr lang="en-US" altLang="zh-CN" dirty="0"/>
              <a:t>U</a:t>
            </a:r>
            <a:r>
              <a:rPr lang="zh-CN" altLang="en-US" dirty="0"/>
              <a:t>：</a:t>
            </a:r>
            <a:r>
              <a:rPr lang="en-US" altLang="zh-CN" dirty="0"/>
              <a:t>Usability—</a:t>
            </a:r>
            <a:r>
              <a:rPr lang="zh-CN" altLang="en-US" dirty="0"/>
              <a:t>易用性，服务器的硬件和软件易于维护和修复；</a:t>
            </a:r>
            <a:endParaRPr lang="en-US" altLang="zh-CN" dirty="0"/>
          </a:p>
          <a:p>
            <a:pPr lvl="1"/>
            <a:r>
              <a:rPr lang="en-US" altLang="zh-CN" dirty="0"/>
              <a:t>M</a:t>
            </a:r>
            <a:r>
              <a:rPr lang="zh-CN" altLang="en-US" dirty="0"/>
              <a:t>：</a:t>
            </a:r>
            <a:r>
              <a:rPr lang="en-US" altLang="zh-CN" dirty="0"/>
              <a:t>Manageability—</a:t>
            </a:r>
            <a:r>
              <a:rPr lang="zh-CN" altLang="en-US" dirty="0"/>
              <a:t>可管理性，对服务器运行情况能进行监控，报警，对一些故障的自动智能化处理。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1278164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/>
              <a:t>服务器已经广泛应用在电信运营商、政府、金融、教育、企业、电子商务等各个行业领域，为用户提供文件、数据库、邮件、</a:t>
            </a:r>
            <a:r>
              <a:rPr lang="en-US" altLang="zh-CN" dirty="0"/>
              <a:t>Web</a:t>
            </a:r>
            <a:r>
              <a:rPr lang="zh-CN" altLang="en-US" dirty="0"/>
              <a:t>等服务。</a:t>
            </a:r>
            <a:endParaRPr lang="en-US" altLang="zh-CN" dirty="0"/>
          </a:p>
          <a:p>
            <a:r>
              <a:rPr lang="zh-CN" altLang="en-US" dirty="0">
                <a:sym typeface="Huawei Sans" panose="020C0503030203020204" pitchFamily="34" charset="0"/>
              </a:rPr>
              <a:t>服务器应用部署架构：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en-US" altLang="zh-CN" dirty="0"/>
              <a:t>C/S</a:t>
            </a:r>
            <a:r>
              <a:rPr lang="zh-CN" altLang="en-US" dirty="0"/>
              <a:t>：</a:t>
            </a:r>
            <a:r>
              <a:rPr lang="en-US" altLang="zh-CN" dirty="0"/>
              <a:t>Client/Server</a:t>
            </a:r>
            <a:r>
              <a:rPr lang="zh-CN" altLang="en-US" dirty="0"/>
              <a:t>的缩写。通常也称为客户端</a:t>
            </a:r>
            <a:r>
              <a:rPr lang="en-US" altLang="zh-CN" dirty="0"/>
              <a:t>/</a:t>
            </a:r>
            <a:r>
              <a:rPr lang="zh-CN" altLang="en-US" dirty="0"/>
              <a:t>服务器架构。服务器端运行服务端程序，客户端安装客户端软件。在此架构里服务端和客户端分别完成不同的任务，客户端处理用户的前端界面和交互操作，服务端处理后台业务逻辑和请求数据，这使得两端的通讯速度和通讯的效率大大提高。例如，我们在文件服务器上（服务器端）安装</a:t>
            </a:r>
            <a:r>
              <a:rPr lang="en-US" altLang="zh-CN" dirty="0" err="1"/>
              <a:t>vsftpd</a:t>
            </a:r>
            <a:r>
              <a:rPr lang="zh-CN" altLang="en-US" dirty="0"/>
              <a:t>程序，并启动服务；在用户的计算机中安装</a:t>
            </a:r>
            <a:r>
              <a:rPr lang="en-US" altLang="zh-CN" dirty="0"/>
              <a:t>FileZilla</a:t>
            </a:r>
            <a:r>
              <a:rPr lang="zh-CN" altLang="en-US" dirty="0"/>
              <a:t>或</a:t>
            </a:r>
            <a:r>
              <a:rPr lang="en-US" altLang="zh-CN" dirty="0" err="1"/>
              <a:t>WinSCP</a:t>
            </a:r>
            <a:r>
              <a:rPr lang="zh-CN" altLang="en-US" dirty="0"/>
              <a:t>等客户端工具后，用户就可以通过客户端工具进行文件的上传和下载。</a:t>
            </a:r>
            <a:endParaRPr lang="en-US" altLang="zh-CN" dirty="0"/>
          </a:p>
          <a:p>
            <a:pPr lvl="1"/>
            <a:r>
              <a:rPr lang="en-US" altLang="zh-CN" dirty="0"/>
              <a:t>B/S</a:t>
            </a:r>
            <a:r>
              <a:rPr lang="zh-CN" altLang="en-US" dirty="0"/>
              <a:t>：</a:t>
            </a:r>
            <a:r>
              <a:rPr lang="en-US" altLang="zh-CN" dirty="0"/>
              <a:t>Browser/Server</a:t>
            </a:r>
            <a:r>
              <a:rPr lang="zh-CN" altLang="en-US" dirty="0"/>
              <a:t>的缩写。通常也称为浏览器</a:t>
            </a:r>
            <a:r>
              <a:rPr lang="en-US" altLang="zh-CN" dirty="0"/>
              <a:t>/</a:t>
            </a:r>
            <a:r>
              <a:rPr lang="zh-CN" altLang="en-US" dirty="0"/>
              <a:t>服务器架构。</a:t>
            </a:r>
            <a:r>
              <a:rPr lang="en-US" altLang="zh-CN" dirty="0"/>
              <a:t>B/S</a:t>
            </a:r>
            <a:r>
              <a:rPr lang="zh-CN" altLang="en-US" dirty="0"/>
              <a:t>架构中，用户只需安装浏览器即可，而将应用逻辑集中在服务器和中间件上，可以提高数据处理性能。例如，我们在访问一个网站时，只需要在自己的浏览器中输入网站的域名，如</a:t>
            </a:r>
            <a:r>
              <a:rPr lang="en-US" altLang="zh-CN" dirty="0"/>
              <a:t>www.huawei.com</a:t>
            </a:r>
            <a:r>
              <a:rPr lang="zh-CN" altLang="en-US" dirty="0"/>
              <a:t>，就可以看到该网站的后台服务器给我们提供的</a:t>
            </a:r>
            <a:r>
              <a:rPr lang="en-US" altLang="zh-CN" dirty="0"/>
              <a:t>Web</a:t>
            </a:r>
            <a:r>
              <a:rPr lang="zh-CN" altLang="en-US" dirty="0"/>
              <a:t>服务。而网站的后台服务器端可能有很多服务器提供服务，如数据库服务，代理服务，缓存服务等等，这些都不需要用户关心，用户只需要通过浏览器输入网址就可以看到相应的界面。</a:t>
            </a:r>
          </a:p>
        </p:txBody>
      </p:sp>
      <p:sp>
        <p:nvSpPr>
          <p:cNvPr id="7" name="幻灯片图像占位符 6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3872218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5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7" name="备注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444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大型主机阶段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20</a:t>
            </a:r>
            <a:r>
              <a:rPr lang="zh-CN" altLang="en-US" dirty="0"/>
              <a:t>世纪</a:t>
            </a:r>
            <a:r>
              <a:rPr lang="en-US" altLang="zh-CN" dirty="0"/>
              <a:t>40-50</a:t>
            </a:r>
            <a:r>
              <a:rPr lang="zh-CN" altLang="en-US" dirty="0"/>
              <a:t>年代，是第一代电子管计算机。经历了电子管数字计算机、晶体管数字计算机、集成电路数字计算机和大规模集成电路数字计算机的发展历程，计算机技术逐渐走向成熟；</a:t>
            </a:r>
          </a:p>
          <a:p>
            <a:pPr>
              <a:lnSpc>
                <a:spcPct val="100000"/>
              </a:lnSpc>
            </a:pPr>
            <a:r>
              <a:rPr lang="zh-CN" altLang="en-US" dirty="0"/>
              <a:t>小型计算机阶段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20</a:t>
            </a:r>
            <a:r>
              <a:rPr lang="zh-CN" altLang="en-US" dirty="0"/>
              <a:t>世纪</a:t>
            </a:r>
            <a:r>
              <a:rPr lang="en-US" altLang="zh-CN" dirty="0"/>
              <a:t>60-70</a:t>
            </a:r>
            <a:r>
              <a:rPr lang="zh-CN" altLang="en-US" dirty="0"/>
              <a:t>年代，是对大型主机进行的第一次“缩小化”，可以满足中小企业事业单位的信息处理要求，成本较低，价格可被接受；</a:t>
            </a:r>
          </a:p>
          <a:p>
            <a:pPr>
              <a:lnSpc>
                <a:spcPct val="100000"/>
              </a:lnSpc>
            </a:pPr>
            <a:r>
              <a:rPr lang="zh-CN" altLang="en-US" dirty="0"/>
              <a:t>微型计算机阶段</a:t>
            </a:r>
          </a:p>
          <a:p>
            <a:pPr lvl="1">
              <a:lnSpc>
                <a:spcPct val="100000"/>
              </a:lnSpc>
            </a:pPr>
            <a:r>
              <a:rPr lang="en-US" altLang="zh-CN" dirty="0"/>
              <a:t>20</a:t>
            </a:r>
            <a:r>
              <a:rPr lang="zh-CN" altLang="en-US" dirty="0"/>
              <a:t>世纪</a:t>
            </a:r>
            <a:r>
              <a:rPr lang="en-US" altLang="zh-CN" dirty="0"/>
              <a:t>70-80</a:t>
            </a:r>
            <a:r>
              <a:rPr lang="zh-CN" altLang="en-US" dirty="0"/>
              <a:t>年代，是对大型主机进行的第二次“缩小化”，</a:t>
            </a:r>
            <a:r>
              <a:rPr lang="en-US" altLang="zh-CN" dirty="0"/>
              <a:t>1976</a:t>
            </a:r>
            <a:r>
              <a:rPr lang="zh-CN" altLang="en-US" dirty="0"/>
              <a:t>年美国苹果公司成立，</a:t>
            </a:r>
            <a:r>
              <a:rPr lang="en-US" altLang="zh-CN" dirty="0"/>
              <a:t>1977</a:t>
            </a:r>
            <a:r>
              <a:rPr lang="zh-CN" altLang="en-US" dirty="0"/>
              <a:t>年就推出了</a:t>
            </a:r>
            <a:r>
              <a:rPr lang="en-US" altLang="zh-CN" dirty="0" err="1"/>
              <a:t>AppleII</a:t>
            </a:r>
            <a:r>
              <a:rPr lang="zh-CN" altLang="en-US" dirty="0"/>
              <a:t>计算机，大获成功。</a:t>
            </a:r>
            <a:r>
              <a:rPr lang="en-US" altLang="zh-CN" dirty="0"/>
              <a:t>1981</a:t>
            </a:r>
            <a:r>
              <a:rPr lang="zh-CN" altLang="en-US" dirty="0"/>
              <a:t>年</a:t>
            </a:r>
            <a:r>
              <a:rPr lang="en-US" altLang="zh-CN" dirty="0"/>
              <a:t>IBM</a:t>
            </a:r>
            <a:r>
              <a:rPr lang="zh-CN" altLang="en-US" dirty="0"/>
              <a:t>推出</a:t>
            </a:r>
            <a:r>
              <a:rPr lang="en-US" altLang="zh-CN" dirty="0"/>
              <a:t>IBM-PC</a:t>
            </a:r>
            <a:r>
              <a:rPr lang="zh-CN" altLang="en-US" dirty="0"/>
              <a:t>，此后它经历了若干代的演进，占领了个人计算机市场，使得个人计算机得到了很大的普及；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en-US" altLang="zh-CN" dirty="0"/>
              <a:t>x86</a:t>
            </a:r>
            <a:r>
              <a:rPr lang="zh-CN" altLang="en-US" dirty="0"/>
              <a:t>服务器时代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1978</a:t>
            </a:r>
            <a:r>
              <a:rPr lang="zh-CN" altLang="en-US" dirty="0"/>
              <a:t>年，英特尔推出第一代</a:t>
            </a:r>
            <a:r>
              <a:rPr lang="en-US" altLang="zh-CN" dirty="0"/>
              <a:t>x86</a:t>
            </a:r>
            <a:r>
              <a:rPr lang="zh-CN" altLang="en-US" dirty="0"/>
              <a:t>架构处理器</a:t>
            </a:r>
            <a:r>
              <a:rPr lang="en-US" altLang="zh-CN" dirty="0"/>
              <a:t>—8086</a:t>
            </a:r>
            <a:r>
              <a:rPr lang="zh-CN" altLang="en-US" dirty="0"/>
              <a:t>中央处理器。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1993</a:t>
            </a:r>
            <a:r>
              <a:rPr lang="zh-CN" altLang="en-US" dirty="0"/>
              <a:t>年，英特尔正式推出</a:t>
            </a:r>
            <a:r>
              <a:rPr lang="en-US" altLang="zh-CN" dirty="0"/>
              <a:t>Pentium(</a:t>
            </a:r>
            <a:r>
              <a:rPr lang="zh-CN" altLang="en-US" dirty="0"/>
              <a:t>奔腾</a:t>
            </a:r>
            <a:r>
              <a:rPr lang="en-US" altLang="zh-CN" dirty="0"/>
              <a:t>)</a:t>
            </a:r>
            <a:r>
              <a:rPr lang="zh-CN" altLang="en-US" dirty="0"/>
              <a:t>系列，该系列的推出，将</a:t>
            </a:r>
            <a:r>
              <a:rPr lang="en-US" altLang="zh-CN" dirty="0"/>
              <a:t>x86</a:t>
            </a:r>
            <a:r>
              <a:rPr lang="zh-CN" altLang="en-US" dirty="0"/>
              <a:t>架构处理器带上了一个新的性能高度。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1995</a:t>
            </a:r>
            <a:r>
              <a:rPr lang="zh-CN" altLang="en-US" dirty="0"/>
              <a:t>年，英特尔推出</a:t>
            </a:r>
            <a:r>
              <a:rPr lang="en-US" altLang="zh-CN" dirty="0"/>
              <a:t>Pentium Pro—</a:t>
            </a:r>
            <a:r>
              <a:rPr lang="zh-CN" altLang="en-US" dirty="0"/>
              <a:t>为服务器而生的</a:t>
            </a:r>
            <a:r>
              <a:rPr lang="en-US" altLang="zh-CN" dirty="0"/>
              <a:t>x86</a:t>
            </a:r>
            <a:r>
              <a:rPr lang="zh-CN" altLang="en-US" dirty="0"/>
              <a:t>处理器，从此开启了</a:t>
            </a:r>
            <a:r>
              <a:rPr lang="en-US" altLang="zh-CN" dirty="0"/>
              <a:t>x86</a:t>
            </a:r>
            <a:r>
              <a:rPr lang="zh-CN" altLang="en-US" dirty="0"/>
              <a:t>的至强时代，其标准化开放性也促成了市场发展，为云计算时代打下了坚实物质基础。</a:t>
            </a:r>
          </a:p>
          <a:p>
            <a:endParaRPr lang="zh-CN" altLang="en-US" dirty="0"/>
          </a:p>
        </p:txBody>
      </p:sp>
      <p:sp>
        <p:nvSpPr>
          <p:cNvPr id="5" name="幻灯片图像占位符 4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</p:spTree>
    <p:extLst>
      <p:ext uri="{BB962C8B-B14F-4D97-AF65-F5344CB8AC3E}">
        <p14:creationId xmlns:p14="http://schemas.microsoft.com/office/powerpoint/2010/main" val="4214218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#总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"/>
            <a:ext cx="12192000" cy="5602224"/>
          </a:xfrm>
          <a:prstGeom prst="rect">
            <a:avLst/>
          </a:prstGeom>
          <a:ln>
            <a:noFill/>
            <a:prstDash val="dash"/>
          </a:ln>
        </p:spPr>
      </p:pic>
      <p:sp>
        <p:nvSpPr>
          <p:cNvPr id="8" name="L 形 7"/>
          <p:cNvSpPr/>
          <p:nvPr userDrawn="1"/>
        </p:nvSpPr>
        <p:spPr>
          <a:xfrm rot="16200000" flipH="1">
            <a:off x="6634196" y="2578036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 baseline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6560" y="907092"/>
            <a:ext cx="812583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>
              <a:defRPr lang="en-US" sz="3200" b="0" i="0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lvl="0" defTabSz="914034">
              <a:lnSpc>
                <a:spcPts val="3439"/>
              </a:lnSpc>
            </a:pPr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6561" y="1949372"/>
            <a:ext cx="8125840" cy="6439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fontAlgn="base">
              <a:buNone/>
              <a:defRPr lang="en-US" sz="1400" baseline="0" dirty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81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3#更多信息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5pPr>
              <a:buNone/>
              <a:defRPr/>
            </a:lvl5pPr>
          </a:lstStyle>
          <a:p>
            <a:r>
              <a:rPr lang="zh-CN" altLang="en-US" dirty="0"/>
              <a:t>此版式用于提供给学员更多学习信息。</a:t>
            </a:r>
          </a:p>
        </p:txBody>
      </p:sp>
      <p:cxnSp>
        <p:nvCxnSpPr>
          <p:cNvPr id="12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更多信息</a:t>
            </a:r>
          </a:p>
        </p:txBody>
      </p:sp>
    </p:spTree>
    <p:extLst>
      <p:ext uri="{BB962C8B-B14F-4D97-AF65-F5344CB8AC3E}">
        <p14:creationId xmlns:p14="http://schemas.microsoft.com/office/powerpoint/2010/main" val="1051668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4#学习推荐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endParaRPr lang="zh-CN" altLang="en-US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学习推荐</a:t>
            </a:r>
          </a:p>
        </p:txBody>
      </p:sp>
    </p:spTree>
    <p:extLst>
      <p:ext uri="{BB962C8B-B14F-4D97-AF65-F5344CB8AC3E}">
        <p14:creationId xmlns:p14="http://schemas.microsoft.com/office/powerpoint/2010/main" val="4259767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#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55612" y="447468"/>
            <a:ext cx="1129347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5612" y="1484312"/>
            <a:ext cx="11293476" cy="4443243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649862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*#标题和内容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55613" y="447468"/>
            <a:ext cx="11293474" cy="48598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5612" y="1047750"/>
            <a:ext cx="11293475" cy="4879805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12888041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  <p15:guide id="2" orient="horz" pos="66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#仅标题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55613" y="447468"/>
            <a:ext cx="1129347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51924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*#仅标题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52438" y="447468"/>
            <a:ext cx="11296649" cy="49709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99981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#全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4697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5#目录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0880454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5#谢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282994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#修订记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3"/>
          <p:cNvGraphicFramePr>
            <a:graphicFrameLocks noGrp="1"/>
          </p:cNvGraphicFramePr>
          <p:nvPr userDrawn="1">
            <p:extLst/>
          </p:nvPr>
        </p:nvGraphicFramePr>
        <p:xfrm>
          <a:off x="1007140" y="1398424"/>
          <a:ext cx="10194260" cy="1082675"/>
        </p:xfrm>
        <a:graphic>
          <a:graphicData uri="http://schemas.openxmlformats.org/drawingml/2006/table">
            <a:tbl>
              <a:tblPr/>
              <a:tblGrid>
                <a:gridCol w="3119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6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课程编码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适用产品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产品版本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课程版本</a:t>
                      </a: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roup 21"/>
          <p:cNvGraphicFramePr>
            <a:graphicFrameLocks noGrp="1"/>
          </p:cNvGraphicFramePr>
          <p:nvPr userDrawn="1">
            <p:extLst/>
          </p:nvPr>
        </p:nvGraphicFramePr>
        <p:xfrm>
          <a:off x="1007140" y="2920836"/>
          <a:ext cx="10177327" cy="2549525"/>
        </p:xfrm>
        <a:graphic>
          <a:graphicData uri="http://schemas.openxmlformats.org/drawingml/2006/table">
            <a:tbl>
              <a:tblPr/>
              <a:tblGrid>
                <a:gridCol w="3119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7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作者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时间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审核人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新开发/优化</a:t>
                      </a:r>
                      <a:endParaRPr kumimoji="1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1007139" y="1969626"/>
            <a:ext cx="3119030" cy="504887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课程编码</a:t>
            </a: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126170" y="1969626"/>
            <a:ext cx="196745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适用的产品</a:t>
            </a:r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6093619" y="1969626"/>
            <a:ext cx="302315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V5R2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0" hasCustomPrompt="1"/>
          </p:nvPr>
        </p:nvSpPr>
        <p:spPr>
          <a:xfrm>
            <a:off x="9116775" y="1969626"/>
            <a:ext cx="208462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lang="zh-CN" altLang="en-US" sz="1599" kern="1200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007042" y="351779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4126170" y="351779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3619" y="351779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6775" y="3481792"/>
            <a:ext cx="2056050" cy="504056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新开发</a:t>
            </a:r>
          </a:p>
        </p:txBody>
      </p:sp>
      <p:sp>
        <p:nvSpPr>
          <p:cNvPr id="13" name="Rectangle 2"/>
          <p:cNvSpPr>
            <a:spLocks noChangeArrowheads="1"/>
          </p:cNvSpPr>
          <p:nvPr userDrawn="1"/>
        </p:nvSpPr>
        <p:spPr bwMode="auto">
          <a:xfrm>
            <a:off x="952130" y="368661"/>
            <a:ext cx="2802144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8227" tIns="39112" rIns="78227" bIns="39112" anchor="ctr"/>
          <a:lstStyle/>
          <a:p>
            <a:pPr defTabSz="1001223" eaLnBrk="0" fontAlgn="ctr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3499" dirty="0">
                <a:solidFill>
                  <a:prstClr val="black">
                    <a:lumMod val="75000"/>
                    <a:lumOff val="25000"/>
                  </a:prstClr>
                </a:solidFill>
                <a:cs typeface="Huawei Sans" panose="020C0503030203020204" pitchFamily="34" charset="0"/>
              </a:rPr>
              <a:t>修订记录</a:t>
            </a:r>
          </a:p>
        </p:txBody>
      </p:sp>
      <p:sp>
        <p:nvSpPr>
          <p:cNvPr id="14" name="Text Box 58"/>
          <p:cNvSpPr txBox="1">
            <a:spLocks noChangeArrowheads="1"/>
          </p:cNvSpPr>
          <p:nvPr userDrawn="1"/>
        </p:nvSpPr>
        <p:spPr bwMode="auto">
          <a:xfrm>
            <a:off x="8900835" y="296652"/>
            <a:ext cx="277122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50000"/>
              </a:spcBef>
            </a:pPr>
            <a:r>
              <a:rPr lang="zh-CN" altLang="en-US" sz="3998" dirty="0">
                <a:solidFill>
                  <a:srgbClr val="E7E6E6">
                    <a:lumMod val="50000"/>
                  </a:srgbClr>
                </a:solidFill>
                <a:cs typeface="Huawei Sans" panose="020C0503030203020204" pitchFamily="34" charset="0"/>
              </a:rPr>
              <a:t>本页不打印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1" hasCustomPrompt="1"/>
          </p:nvPr>
        </p:nvSpPr>
        <p:spPr>
          <a:xfrm>
            <a:off x="1007042" y="4021852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4126170" y="4021852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6093619" y="4021852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24" hasCustomPrompt="1"/>
          </p:nvPr>
        </p:nvSpPr>
        <p:spPr>
          <a:xfrm>
            <a:off x="9116775" y="3985848"/>
            <a:ext cx="2084625" cy="504056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25" hasCustomPrompt="1"/>
          </p:nvPr>
        </p:nvSpPr>
        <p:spPr>
          <a:xfrm>
            <a:off x="1007042" y="448990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26" hasCustomPrompt="1"/>
          </p:nvPr>
        </p:nvSpPr>
        <p:spPr>
          <a:xfrm>
            <a:off x="4126170" y="448990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27" hasCustomPrompt="1"/>
          </p:nvPr>
        </p:nvSpPr>
        <p:spPr>
          <a:xfrm>
            <a:off x="6093619" y="448990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28" hasCustomPrompt="1"/>
          </p:nvPr>
        </p:nvSpPr>
        <p:spPr>
          <a:xfrm>
            <a:off x="9116775" y="4489904"/>
            <a:ext cx="20560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29" hasCustomPrompt="1"/>
          </p:nvPr>
        </p:nvSpPr>
        <p:spPr>
          <a:xfrm>
            <a:off x="1007042" y="499907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30" hasCustomPrompt="1"/>
          </p:nvPr>
        </p:nvSpPr>
        <p:spPr>
          <a:xfrm>
            <a:off x="4126170" y="499907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lang="zh-CN" altLang="en-US" sz="1599" kern="1200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5" name="文本占位符 7"/>
          <p:cNvSpPr>
            <a:spLocks noGrp="1"/>
          </p:cNvSpPr>
          <p:nvPr>
            <p:ph type="body" sz="quarter" idx="31" hasCustomPrompt="1"/>
          </p:nvPr>
        </p:nvSpPr>
        <p:spPr>
          <a:xfrm>
            <a:off x="6093619" y="499907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32" hasCustomPrompt="1"/>
          </p:nvPr>
        </p:nvSpPr>
        <p:spPr>
          <a:xfrm>
            <a:off x="9116775" y="4999074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159846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#修订记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3"/>
          <p:cNvGraphicFramePr>
            <a:graphicFrameLocks noGrp="1"/>
          </p:cNvGraphicFramePr>
          <p:nvPr userDrawn="1">
            <p:extLst/>
          </p:nvPr>
        </p:nvGraphicFramePr>
        <p:xfrm>
          <a:off x="1007140" y="1398424"/>
          <a:ext cx="10194260" cy="1082675"/>
        </p:xfrm>
        <a:graphic>
          <a:graphicData uri="http://schemas.openxmlformats.org/drawingml/2006/table">
            <a:tbl>
              <a:tblPr/>
              <a:tblGrid>
                <a:gridCol w="3119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6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课程编码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适用产品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产品版本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课程版本</a:t>
                      </a: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roup 21"/>
          <p:cNvGraphicFramePr>
            <a:graphicFrameLocks noGrp="1"/>
          </p:cNvGraphicFramePr>
          <p:nvPr userDrawn="1">
            <p:extLst/>
          </p:nvPr>
        </p:nvGraphicFramePr>
        <p:xfrm>
          <a:off x="1007140" y="2920836"/>
          <a:ext cx="10177327" cy="2549525"/>
        </p:xfrm>
        <a:graphic>
          <a:graphicData uri="http://schemas.openxmlformats.org/drawingml/2006/table">
            <a:tbl>
              <a:tblPr/>
              <a:tblGrid>
                <a:gridCol w="3119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7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作者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时间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审核人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新开发/优化</a:t>
                      </a:r>
                      <a:endParaRPr kumimoji="1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1007139" y="1969626"/>
            <a:ext cx="3119030" cy="504887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课程编码</a:t>
            </a: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126170" y="1969626"/>
            <a:ext cx="196745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适用的产品</a:t>
            </a:r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6093619" y="1969626"/>
            <a:ext cx="302315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V5R2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0" hasCustomPrompt="1"/>
          </p:nvPr>
        </p:nvSpPr>
        <p:spPr>
          <a:xfrm>
            <a:off x="9116775" y="1969626"/>
            <a:ext cx="208462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lang="zh-CN" altLang="en-US" sz="1599" kern="1200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007042" y="351779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4126170" y="351779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3619" y="351779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6775" y="3481792"/>
            <a:ext cx="2056050" cy="504056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新开发</a:t>
            </a:r>
          </a:p>
        </p:txBody>
      </p:sp>
      <p:sp>
        <p:nvSpPr>
          <p:cNvPr id="13" name="Rectangle 2"/>
          <p:cNvSpPr>
            <a:spLocks noChangeArrowheads="1"/>
          </p:cNvSpPr>
          <p:nvPr userDrawn="1"/>
        </p:nvSpPr>
        <p:spPr bwMode="auto">
          <a:xfrm>
            <a:off x="952130" y="368661"/>
            <a:ext cx="2802144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8227" tIns="39112" rIns="78227" bIns="39112" anchor="ctr"/>
          <a:lstStyle/>
          <a:p>
            <a:pPr algn="l" defTabSz="1001223" rtl="0" eaLnBrk="0" fontAlgn="ctr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3499" b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修订记录</a:t>
            </a:r>
          </a:p>
        </p:txBody>
      </p:sp>
      <p:sp>
        <p:nvSpPr>
          <p:cNvPr id="14" name="Text Box 58"/>
          <p:cNvSpPr txBox="1">
            <a:spLocks noChangeArrowheads="1"/>
          </p:cNvSpPr>
          <p:nvPr userDrawn="1"/>
        </p:nvSpPr>
        <p:spPr bwMode="auto">
          <a:xfrm>
            <a:off x="8900835" y="296652"/>
            <a:ext cx="277122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50000"/>
              </a:spcBef>
            </a:pPr>
            <a:r>
              <a:rPr lang="zh-CN" altLang="en-US" sz="3998" i="0" baseline="0" dirty="0">
                <a:solidFill>
                  <a:schemeClr val="bg2">
                    <a:lumMod val="50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本页不打印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1" hasCustomPrompt="1"/>
          </p:nvPr>
        </p:nvSpPr>
        <p:spPr>
          <a:xfrm>
            <a:off x="1007042" y="4021852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4126170" y="4021852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6093619" y="4021852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24" hasCustomPrompt="1"/>
          </p:nvPr>
        </p:nvSpPr>
        <p:spPr>
          <a:xfrm>
            <a:off x="9116775" y="3985848"/>
            <a:ext cx="2084625" cy="504056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25" hasCustomPrompt="1"/>
          </p:nvPr>
        </p:nvSpPr>
        <p:spPr>
          <a:xfrm>
            <a:off x="1007042" y="448990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26" hasCustomPrompt="1"/>
          </p:nvPr>
        </p:nvSpPr>
        <p:spPr>
          <a:xfrm>
            <a:off x="4126170" y="448990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27" hasCustomPrompt="1"/>
          </p:nvPr>
        </p:nvSpPr>
        <p:spPr>
          <a:xfrm>
            <a:off x="6093619" y="448990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28" hasCustomPrompt="1"/>
          </p:nvPr>
        </p:nvSpPr>
        <p:spPr>
          <a:xfrm>
            <a:off x="9116775" y="4489904"/>
            <a:ext cx="20560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29" hasCustomPrompt="1"/>
          </p:nvPr>
        </p:nvSpPr>
        <p:spPr>
          <a:xfrm>
            <a:off x="1007042" y="499907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30" hasCustomPrompt="1"/>
          </p:nvPr>
        </p:nvSpPr>
        <p:spPr>
          <a:xfrm>
            <a:off x="4126170" y="499907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lang="zh-CN" altLang="en-US" sz="1599" kern="1200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5" name="文本占位符 7"/>
          <p:cNvSpPr>
            <a:spLocks noGrp="1"/>
          </p:cNvSpPr>
          <p:nvPr>
            <p:ph type="body" sz="quarter" idx="31" hasCustomPrompt="1"/>
          </p:nvPr>
        </p:nvSpPr>
        <p:spPr>
          <a:xfrm>
            <a:off x="6093619" y="499907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32" hasCustomPrompt="1"/>
          </p:nvPr>
        </p:nvSpPr>
        <p:spPr>
          <a:xfrm>
            <a:off x="9116775" y="4999074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 fontAlgn="base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8002526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#前言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本章主要讲述</a:t>
            </a:r>
            <a:r>
              <a:rPr lang="en-US" altLang="zh-CN" dirty="0"/>
              <a:t>...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17614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前言</a:t>
            </a:r>
          </a:p>
        </p:txBody>
      </p:sp>
    </p:spTree>
    <p:extLst>
      <p:ext uri="{BB962C8B-B14F-4D97-AF65-F5344CB8AC3E}">
        <p14:creationId xmlns:p14="http://schemas.microsoft.com/office/powerpoint/2010/main" val="4729113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#目标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eaLnBrk="1" fontAlgn="ctr" hangingPunct="1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学完本课程后，您将能够：</a:t>
            </a:r>
            <a:endParaRPr lang="en-US" altLang="zh-CN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2082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dirty="0">
                <a:solidFill>
                  <a:prstClr val="black">
                    <a:lumMod val="75000"/>
                    <a:lumOff val="25000"/>
                  </a:prstClr>
                </a:solidFill>
                <a:cs typeface="Huawei Sans" panose="020C0503030203020204" pitchFamily="34" charset="0"/>
              </a:rPr>
              <a:t>目标</a:t>
            </a:r>
            <a:endParaRPr lang="en-US" altLang="zh-CN" sz="3640" dirty="0">
              <a:solidFill>
                <a:prstClr val="black">
                  <a:lumMod val="75000"/>
                  <a:lumOff val="25000"/>
                </a:prstClr>
              </a:solidFill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487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#目录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0875107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#本节概述和学习目标(可选)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414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439735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dirty="0">
                <a:solidFill>
                  <a:prstClr val="black">
                    <a:lumMod val="75000"/>
                    <a:lumOff val="25000"/>
                  </a:prstClr>
                </a:solidFill>
                <a:cs typeface="Huawei Sans" panose="020C0503030203020204" pitchFamily="34" charset="0"/>
              </a:rPr>
              <a:t>本节概述和学习目标</a:t>
            </a:r>
          </a:p>
        </p:txBody>
      </p:sp>
    </p:spTree>
    <p:extLst>
      <p:ext uri="{BB962C8B-B14F-4D97-AF65-F5344CB8AC3E}">
        <p14:creationId xmlns:p14="http://schemas.microsoft.com/office/powerpoint/2010/main" val="34815409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6" y="1844675"/>
            <a:ext cx="10153650" cy="4068812"/>
          </a:xfrm>
          <a:prstGeom prst="rect">
            <a:avLst/>
          </a:prstGeom>
        </p:spPr>
        <p:txBody>
          <a:bodyPr/>
          <a:lstStyle>
            <a:lvl1pPr marL="457200" marR="0" indent="-457200" algn="just" defTabSz="801688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4537" indent="-342900" algn="just" fontAlgn="ctr">
              <a:buSzPct val="100000"/>
              <a:buFont typeface="+mj-lt"/>
              <a:buAutoNum type="alphaUcPeriod"/>
              <a:defRPr sz="1800" baseline="0">
                <a:latin typeface="Huawei Sans" panose="020C0503030203020204" pitchFamily="34" charset="0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此版式用于思考题具体格式</a:t>
            </a:r>
            <a:endParaRPr lang="en-US" altLang="zh-CN" dirty="0"/>
          </a:p>
        </p:txBody>
      </p:sp>
      <p:cxnSp>
        <p:nvCxnSpPr>
          <p:cNvPr id="2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368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584088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思考题</a:t>
            </a:r>
          </a:p>
        </p:txBody>
      </p:sp>
    </p:spTree>
    <p:extLst>
      <p:ext uri="{BB962C8B-B14F-4D97-AF65-F5344CB8AC3E}">
        <p14:creationId xmlns:p14="http://schemas.microsoft.com/office/powerpoint/2010/main" val="24733827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#本节小结（可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此版式用于每一节的小结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本节小结</a:t>
            </a:r>
          </a:p>
        </p:txBody>
      </p:sp>
    </p:spTree>
    <p:extLst>
      <p:ext uri="{BB962C8B-B14F-4D97-AF65-F5344CB8AC3E}">
        <p14:creationId xmlns:p14="http://schemas.microsoft.com/office/powerpoint/2010/main" val="39714120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本章总结</a:t>
            </a:r>
          </a:p>
        </p:txBody>
      </p:sp>
    </p:spTree>
    <p:extLst>
      <p:ext uri="{BB962C8B-B14F-4D97-AF65-F5344CB8AC3E}">
        <p14:creationId xmlns:p14="http://schemas.microsoft.com/office/powerpoint/2010/main" val="32542879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3#更多信息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5pPr>
              <a:buNone/>
              <a:defRPr/>
            </a:lvl5pPr>
          </a:lstStyle>
          <a:p>
            <a:r>
              <a:rPr lang="zh-CN" altLang="en-US" dirty="0"/>
              <a:t>此版式用于提供给学员更多学习信息。</a:t>
            </a:r>
          </a:p>
        </p:txBody>
      </p:sp>
      <p:cxnSp>
        <p:nvCxnSpPr>
          <p:cNvPr id="12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更多信息</a:t>
            </a:r>
          </a:p>
        </p:txBody>
      </p:sp>
    </p:spTree>
    <p:extLst>
      <p:ext uri="{BB962C8B-B14F-4D97-AF65-F5344CB8AC3E}">
        <p14:creationId xmlns:p14="http://schemas.microsoft.com/office/powerpoint/2010/main" val="11651699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4#学习推荐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endParaRPr lang="zh-CN" altLang="en-US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dirty="0">
                <a:solidFill>
                  <a:prstClr val="black"/>
                </a:solidFill>
                <a:cs typeface="Microsoft YaHei" charset="-122"/>
              </a:rPr>
              <a:t>学习推荐</a:t>
            </a:r>
          </a:p>
        </p:txBody>
      </p:sp>
    </p:spTree>
    <p:extLst>
      <p:ext uri="{BB962C8B-B14F-4D97-AF65-F5344CB8AC3E}">
        <p14:creationId xmlns:p14="http://schemas.microsoft.com/office/powerpoint/2010/main" val="38252671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7*#标题和内容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8598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047750"/>
            <a:ext cx="10728326" cy="4879805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1180720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  <p15:guide id="2" orient="horz" pos="66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#前言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本章主要讲述</a:t>
            </a:r>
            <a:r>
              <a:rPr lang="en-US" altLang="zh-CN" dirty="0"/>
              <a:t>...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17614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前言</a:t>
            </a:r>
          </a:p>
        </p:txBody>
      </p:sp>
    </p:spTree>
    <p:extLst>
      <p:ext uri="{BB962C8B-B14F-4D97-AF65-F5344CB8AC3E}">
        <p14:creationId xmlns:p14="http://schemas.microsoft.com/office/powerpoint/2010/main" val="41917004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#目标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eaLnBrk="1" fontAlgn="ctr" hangingPunct="1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学完本课程后，您将能够：</a:t>
            </a:r>
            <a:endParaRPr lang="en-US" altLang="zh-CN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2082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目标</a:t>
            </a:r>
            <a:endParaRPr lang="en-US" altLang="zh-CN" sz="3640" b="0" baseline="0" dirty="0">
              <a:solidFill>
                <a:schemeClr val="tx1">
                  <a:lumMod val="75000"/>
                  <a:lumOff val="25000"/>
                </a:schemeClr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854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#目录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5252394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#本节概述和学习目标(可选)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414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439735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本节概述和学习目标</a:t>
            </a:r>
          </a:p>
        </p:txBody>
      </p:sp>
    </p:spTree>
    <p:extLst>
      <p:ext uri="{BB962C8B-B14F-4D97-AF65-F5344CB8AC3E}">
        <p14:creationId xmlns:p14="http://schemas.microsoft.com/office/powerpoint/2010/main" val="1036787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6" y="1844675"/>
            <a:ext cx="10153650" cy="4068812"/>
          </a:xfrm>
          <a:prstGeom prst="rect">
            <a:avLst/>
          </a:prstGeom>
        </p:spPr>
        <p:txBody>
          <a:bodyPr/>
          <a:lstStyle>
            <a:lvl1pPr marL="457200" marR="0" indent="-457200" algn="just" defTabSz="801688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4537" indent="-342900" algn="just" fontAlgn="ctr">
              <a:buSzPct val="100000"/>
              <a:buFont typeface="+mj-lt"/>
              <a:buAutoNum type="alphaUcPeriod"/>
              <a:defRPr sz="1800" baseline="0">
                <a:latin typeface="Huawei Sans" panose="020C0503030203020204" pitchFamily="34" charset="0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此版式用于思考题具体格式</a:t>
            </a:r>
            <a:endParaRPr lang="en-US" altLang="zh-CN" dirty="0"/>
          </a:p>
        </p:txBody>
      </p:sp>
      <p:cxnSp>
        <p:nvCxnSpPr>
          <p:cNvPr id="2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368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584088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思考题</a:t>
            </a:r>
          </a:p>
        </p:txBody>
      </p:sp>
    </p:spTree>
    <p:extLst>
      <p:ext uri="{BB962C8B-B14F-4D97-AF65-F5344CB8AC3E}">
        <p14:creationId xmlns:p14="http://schemas.microsoft.com/office/powerpoint/2010/main" val="3557104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#本节小结（可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此版式用于每一节的小结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本节小结</a:t>
            </a:r>
          </a:p>
        </p:txBody>
      </p:sp>
    </p:spTree>
    <p:extLst>
      <p:ext uri="{BB962C8B-B14F-4D97-AF65-F5344CB8AC3E}">
        <p14:creationId xmlns:p14="http://schemas.microsoft.com/office/powerpoint/2010/main" val="32952931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本章总结</a:t>
            </a:r>
          </a:p>
        </p:txBody>
      </p:sp>
    </p:spTree>
    <p:extLst>
      <p:ext uri="{BB962C8B-B14F-4D97-AF65-F5344CB8AC3E}">
        <p14:creationId xmlns:p14="http://schemas.microsoft.com/office/powerpoint/2010/main" val="1733786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089" y="5976169"/>
            <a:ext cx="2257507" cy="482533"/>
          </a:xfrm>
          <a:prstGeom prst="rect">
            <a:avLst/>
          </a:prstGeom>
        </p:spPr>
      </p:pic>
      <p:grpSp>
        <p:nvGrpSpPr>
          <p:cNvPr id="30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1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196/0/84</a:t>
              </a:r>
            </a:p>
          </p:txBody>
        </p:sp>
        <p:sp>
          <p:nvSpPr>
            <p:cNvPr id="32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公司辅助色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203/55/120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237/109/0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153/54/54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98/178/48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199/0/11  </a:t>
              </a:r>
            </a:p>
          </p:txBody>
        </p:sp>
        <p:sp>
          <p:nvSpPr>
            <p:cNvPr id="39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公司色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200/16/46  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127/0/1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52/200/0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48/181/197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129/193/95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253/211/81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86/196/210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211/57/65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211/56/89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221/128/170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191/128/130</a:t>
              </a: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176/216/156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253/227/181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148/218/226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226/129/137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226/129/152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235/179/204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216/179/179</a:t>
              </a: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208/232/196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254/238/193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190/23/238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239/178/184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238/179/193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35/24/21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89/87/87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221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0073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906">
          <p15:clr>
            <a:srgbClr val="F26B43"/>
          </p15:clr>
        </p15:guide>
        <p15:guide id="2" pos="574">
          <p15:clr>
            <a:srgbClr val="F26B43"/>
          </p15:clr>
        </p15:guide>
        <p15:guide id="3" orient="horz" pos="572">
          <p15:clr>
            <a:srgbClr val="F26B43"/>
          </p15:clr>
        </p15:guide>
        <p15:guide id="4" orient="horz" pos="1230">
          <p15:clr>
            <a:srgbClr val="F26B43"/>
          </p15:clr>
        </p15:guide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7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28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196/0/84</a:t>
              </a:r>
            </a:p>
          </p:txBody>
        </p:sp>
        <p:sp>
          <p:nvSpPr>
            <p:cNvPr id="29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公司辅助色</a:t>
              </a:r>
            </a:p>
          </p:txBody>
        </p:sp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203/55/120</a:t>
              </a:r>
            </a:p>
          </p:txBody>
        </p:sp>
        <p:sp>
          <p:nvSpPr>
            <p:cNvPr id="31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237/109/0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153/54/54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98/178/48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199/0/11  </a:t>
              </a:r>
            </a:p>
          </p:txBody>
        </p:sp>
        <p:sp>
          <p:nvSpPr>
            <p:cNvPr id="36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公司色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200/16/46  </a:t>
              </a: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127/0/1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52/200/0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48/181/197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129/193/95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253/211/81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86/196/210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211/57/65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211/56/89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221/128/170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191/128/130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176/216/156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253/227/181</a:t>
              </a: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148/218/226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226/129/137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226/129/152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235/179/204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216/179/179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208/232/196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254/238/193</a:t>
              </a: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190/23/238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239/178/184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238/179/193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35/24/21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89/87/87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221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0965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</p:sldLayoutIdLst>
  <p:txStyles>
    <p:titleStyle>
      <a:lvl1pPr algn="l" defTabSz="914034" rtl="0" eaLnBrk="1" fontAlgn="ctr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42">
          <p15:clr>
            <a:srgbClr val="F26B43"/>
          </p15:clr>
        </p15:guide>
        <p15:guide id="2" pos="7038">
          <p15:clr>
            <a:srgbClr val="F26B43"/>
          </p15:clr>
        </p15:guide>
        <p15:guide id="4" orient="horz" pos="3906">
          <p15:clr>
            <a:srgbClr val="F26B43"/>
          </p15:clr>
        </p15:guide>
        <p15:guide id="5" orient="horz" pos="1162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731">
          <p15:clr>
            <a:srgbClr val="F26B43"/>
          </p15:clr>
        </p15:guide>
        <p15:guide id="8" orient="horz" pos="867">
          <p15:clr>
            <a:srgbClr val="F26B43"/>
          </p15:clr>
        </p15:guide>
        <p15:guide id="9" orient="horz" pos="234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57905" y="457499"/>
            <a:ext cx="11291061" cy="98011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/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28" name="Rectangle 5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484313"/>
            <a:ext cx="11293475" cy="4443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41" tIns="40071" rIns="80141" bIns="400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9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253/211/81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86/196/210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211/57/65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211/56/89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221/128/170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191/128/130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176/216/156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253/227/181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148/218/226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226/129/137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226/129/152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235/179/204</a:t>
              </a: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216/179/179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Huawei Sans" panose="020C0503030203020204" pitchFamily="34" charset="0"/>
                <a:ea typeface="Arial" charset="0"/>
                <a:cs typeface="Arial" charset="0"/>
              </a:endParaRP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208/232/196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254/238/193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190/23/238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239/178/184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238/179/193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35/24/21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89/87/87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137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181</a:t>
              </a:r>
            </a:p>
          </p:txBody>
        </p:sp>
        <p:sp>
          <p:nvSpPr>
            <p:cNvPr id="88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221</a:t>
              </a:r>
            </a:p>
          </p:txBody>
        </p:sp>
        <p:sp>
          <p:nvSpPr>
            <p:cNvPr id="89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Huawei Sans" panose="020C0503030203020204" pitchFamily="34" charset="0"/>
                  <a:ea typeface="Arial" charset="0"/>
                  <a:cs typeface="Huawei Sans" panose="020C0503030203020204" pitchFamily="34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576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3" r:id="rId6"/>
  </p:sldLayoutIdLst>
  <p:txStyles>
    <p:titleStyle>
      <a:lvl1pPr algn="l" defTabSz="914034" rtl="0" eaLnBrk="1" fontAlgn="base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79">
          <p15:clr>
            <a:srgbClr val="F26B43"/>
          </p15:clr>
        </p15:guide>
        <p15:guide id="2" pos="7401">
          <p15:clr>
            <a:srgbClr val="F26B43"/>
          </p15:clr>
        </p15:guide>
        <p15:guide id="3" orient="horz" pos="2341">
          <p15:clr>
            <a:srgbClr val="F26B43"/>
          </p15:clr>
        </p15:guide>
        <p15:guide id="4" orient="horz" pos="3906">
          <p15:clr>
            <a:srgbClr val="F26B43"/>
          </p15:clr>
        </p15:guide>
        <p15:guide id="5" orient="horz" pos="935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78">
          <p15:clr>
            <a:srgbClr val="F26B43"/>
          </p15:clr>
        </p15:guide>
        <p15:guide id="8" orient="horz" pos="913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  <p:sp>
        <p:nvSpPr>
          <p:cNvPr id="70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Copyright©2023 Huawei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72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631849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</a:p>
        </p:txBody>
      </p:sp>
      <p:sp>
        <p:nvSpPr>
          <p:cNvPr id="73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pic>
        <p:nvPicPr>
          <p:cNvPr id="74" name="图片 7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497" y="5251150"/>
            <a:ext cx="1869596" cy="39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1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</p:sldLayoutIdLst>
  <p:hf hdr="0" ftr="0" dt="0"/>
  <p:txStyles>
    <p:titleStyle>
      <a:lvl1pPr algn="l" defTabSz="1187323" rtl="0" eaLnBrk="1" latinLnBrk="0" hangingPunct="1">
        <a:lnSpc>
          <a:spcPct val="90000"/>
        </a:lnSpc>
        <a:spcBef>
          <a:spcPct val="0"/>
        </a:spcBef>
        <a:buNone/>
        <a:defRPr sz="4998" b="0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Huawei Sans" panose="020C0503030203020204" pitchFamily="34" charset="0"/>
        </a:defRPr>
      </a:lvl1pPr>
    </p:titleStyle>
    <p:bodyStyle>
      <a:lvl1pPr marL="0" indent="0" algn="l" defTabSz="1187323" rtl="0" eaLnBrk="1" latinLnBrk="0" hangingPunct="1">
        <a:lnSpc>
          <a:spcPct val="90000"/>
        </a:lnSpc>
        <a:spcBef>
          <a:spcPts val="1298"/>
        </a:spcBef>
        <a:buFont typeface="Arial" panose="020B0604020202020204" pitchFamily="34" charset="0"/>
        <a:buNone/>
        <a:defRPr sz="1818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662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5140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802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246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6125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662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8309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971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634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9295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61">
          <p15:clr>
            <a:srgbClr val="F26B43"/>
          </p15:clr>
        </p15:guide>
        <p15:guide id="4" pos="7197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dirty="0">
                <a:solidFill>
                  <a:srgbClr val="1D1D1B"/>
                </a:solidFill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849"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cs typeface="Huawei Sans" panose="020C0503030203020204" pitchFamily="34" charset="0"/>
              </a:rPr>
              <a:pPr defTabSz="890849"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7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28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196/0/84</a:t>
              </a:r>
            </a:p>
          </p:txBody>
        </p:sp>
        <p:sp>
          <p:nvSpPr>
            <p:cNvPr id="29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r>
                <a:rPr kumimoji="1" lang="zh-CN" altLang="en-US" sz="800" dirty="0">
                  <a:solidFill>
                    <a:prstClr val="black"/>
                  </a:solidFill>
                  <a:latin typeface="方正兰亭黑简体" panose="02000000000000000000" pitchFamily="2" charset="-122"/>
                </a:rPr>
                <a:t>公司辅助色</a:t>
              </a:r>
            </a:p>
          </p:txBody>
        </p:sp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203/55/120</a:t>
              </a:r>
            </a:p>
          </p:txBody>
        </p:sp>
        <p:sp>
          <p:nvSpPr>
            <p:cNvPr id="31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237/109/0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153/54/54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98/178/48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PANTONE 185C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199/0/11  </a:t>
              </a:r>
            </a:p>
          </p:txBody>
        </p:sp>
        <p:sp>
          <p:nvSpPr>
            <p:cNvPr id="36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r>
                <a:rPr kumimoji="1" lang="zh-CN" altLang="en-US" sz="800" dirty="0">
                  <a:solidFill>
                    <a:prstClr val="black"/>
                  </a:solidFill>
                  <a:latin typeface="方正兰亭黑简体" panose="02000000000000000000" pitchFamily="2" charset="-122"/>
                </a:rPr>
                <a:t>公司色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44546A"/>
                  </a:solidFill>
                  <a:ea typeface="Arial" charset="0"/>
                  <a:cs typeface="Huawei Sans" panose="020C0503030203020204" pitchFamily="34" charset="0"/>
                </a:rPr>
                <a:t>200/16/46  </a:t>
              </a: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127/0/1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52/200/0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48/181/197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129/193/95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253/211/81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86/196/210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211/57/65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211/56/89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221/128/170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191/128/130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176/216/156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253/227/181</a:t>
              </a: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148/218/226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226/129/137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226/129/152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235/179/204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216/179/179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208/232/196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254/238/193</a:t>
              </a: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190/23/238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239/178/184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238/179/193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35/24/21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89/87/87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137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ea typeface="Arial" charset="0"/>
                  <a:cs typeface="Huawei Sans" panose="020C0503030203020204" pitchFamily="34" charset="0"/>
                </a:rPr>
                <a:t>181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221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ea typeface="Arial" charset="0"/>
                  <a:cs typeface="Huawei Sans" panose="020C0503030203020204" pitchFamily="34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832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034" rtl="0" eaLnBrk="1" fontAlgn="ctr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42">
          <p15:clr>
            <a:srgbClr val="F26B43"/>
          </p15:clr>
        </p15:guide>
        <p15:guide id="2" pos="7038">
          <p15:clr>
            <a:srgbClr val="F26B43"/>
          </p15:clr>
        </p15:guide>
        <p15:guide id="3" orient="horz" pos="3906">
          <p15:clr>
            <a:srgbClr val="F26B43"/>
          </p15:clr>
        </p15:guide>
        <p15:guide id="4" orient="horz" pos="1162">
          <p15:clr>
            <a:srgbClr val="F26B43"/>
          </p15:clr>
        </p15:guide>
        <p15:guide id="5" pos="3840">
          <p15:clr>
            <a:srgbClr val="F26B43"/>
          </p15:clr>
        </p15:guide>
        <p15:guide id="6" orient="horz" pos="731">
          <p15:clr>
            <a:srgbClr val="F26B43"/>
          </p15:clr>
        </p15:guide>
        <p15:guide id="7" orient="horz" pos="867">
          <p15:clr>
            <a:srgbClr val="F26B43"/>
          </p15:clr>
        </p15:guide>
        <p15:guide id="8" orient="horz" pos="234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占位符 4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1" name="文本占位符 5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 err="1">
                <a:cs typeface="+mn-ea"/>
                <a:sym typeface="+mn-lt"/>
              </a:rPr>
              <a:t>FusionCompute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2" name="文本占位符 5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V8.3.0</a:t>
            </a:r>
            <a:endParaRPr lang="zh-CN" altLang="en-US" dirty="0"/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V5.5</a:t>
            </a:r>
            <a:endParaRPr lang="zh-CN" altLang="en-US" dirty="0"/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吴庭廷</a:t>
            </a:r>
            <a:r>
              <a:rPr lang="en-US" altLang="zh-CN" dirty="0">
                <a:cs typeface="+mn-ea"/>
                <a:sym typeface="+mn-lt"/>
              </a:rPr>
              <a:t>/WX1032621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2023.8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新开发</a:t>
            </a:r>
          </a:p>
        </p:txBody>
      </p:sp>
      <p:sp>
        <p:nvSpPr>
          <p:cNvPr id="24" name="文本占位符 47">
            <a:extLst>
              <a:ext uri="{FF2B5EF4-FFF2-40B4-BE49-F238E27FC236}">
                <a16:creationId xmlns:a16="http://schemas.microsoft.com/office/drawing/2014/main" id="{6B67B40A-B6FA-4F70-AA4F-956769E83F4E}"/>
              </a:ext>
            </a:extLst>
          </p:cNvPr>
          <p:cNvSpPr txBox="1">
            <a:spLocks/>
          </p:cNvSpPr>
          <p:nvPr/>
        </p:nvSpPr>
        <p:spPr>
          <a:xfrm>
            <a:off x="6712136" y="3553800"/>
            <a:ext cx="2056050" cy="468052"/>
          </a:xfrm>
          <a:prstGeom prst="rect">
            <a:avLst/>
          </a:prstGeom>
        </p:spPr>
        <p:txBody>
          <a:bodyPr anchor="ctr"/>
          <a:lstStyle>
            <a:lvl1pPr marL="302260" indent="-302260" algn="ctr" defTabSz="913765" rtl="0" eaLnBrk="1" fontAlgn="base" latinLnBrk="0" hangingPunct="1">
              <a:lnSpc>
                <a:spcPct val="100000"/>
              </a:lnSpc>
              <a:spcBef>
                <a:spcPts val="790"/>
              </a:spcBef>
              <a:buSzPct val="5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685" indent="-252095" algn="l" defTabSz="913765" rtl="0" eaLnBrk="1" fontAlgn="ctr" latinLnBrk="0" hangingPunct="1">
              <a:lnSpc>
                <a:spcPct val="140000"/>
              </a:lnSpc>
              <a:spcBef>
                <a:spcPts val="720"/>
              </a:spcBef>
              <a:buClrTx/>
              <a:buSzPct val="50000"/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2pPr>
            <a:lvl3pPr marL="1003935" indent="-201295" algn="l" defTabSz="913765" rtl="0" eaLnBrk="1" fontAlgn="ctr" latinLnBrk="0" hangingPunct="1">
              <a:lnSpc>
                <a:spcPct val="140000"/>
              </a:lnSpc>
              <a:spcBef>
                <a:spcPts val="650"/>
              </a:spcBef>
              <a:buClrTx/>
              <a:buSzPct val="50000"/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3pPr>
            <a:lvl4pPr marL="1399540" indent="-198120" algn="l" defTabSz="913765" rtl="0" eaLnBrk="1" fontAlgn="ctr" latinLnBrk="0" hangingPunct="1">
              <a:lnSpc>
                <a:spcPct val="140000"/>
              </a:lnSpc>
              <a:spcBef>
                <a:spcPts val="575"/>
              </a:spcBef>
              <a:buFont typeface="Huawei Sans" panose="020C0503030203020204" pitchFamily="34" charset="0"/>
              <a:buChar char="−"/>
              <a:defRPr sz="1600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4pPr>
            <a:lvl5pPr marL="1802765" indent="-201295" algn="l" defTabSz="913765" rtl="0" eaLnBrk="1" fontAlgn="ctr" latinLnBrk="0" hangingPunct="1">
              <a:lnSpc>
                <a:spcPct val="140000"/>
              </a:lnSpc>
              <a:spcBef>
                <a:spcPts val="575"/>
              </a:spcBef>
              <a:buFont typeface="Huawei Sans" panose="020C0503030203020204" pitchFamily="34" charset="0"/>
              <a:buChar char="~"/>
              <a:defRPr sz="1400" kern="120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cs"/>
              </a:defRPr>
            </a:lvl5pPr>
            <a:lvl6pPr marL="251333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53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200"/>
              </a:lnSpc>
            </a:pPr>
            <a:r>
              <a:rPr lang="zh-CN" altLang="en-US" dirty="0">
                <a:cs typeface="+mn-ea"/>
                <a:sym typeface="+mn-lt"/>
              </a:rPr>
              <a:t>马斯盛</a:t>
            </a:r>
            <a:r>
              <a:rPr lang="en-US" altLang="zh-CN">
                <a:cs typeface="+mn-ea"/>
                <a:sym typeface="+mn-lt"/>
              </a:rPr>
              <a:t>/00490950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9700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291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计算产业在进化：从计算</a:t>
            </a:r>
            <a:r>
              <a:rPr lang="en-US" altLang="zh-CN" dirty="0">
                <a:sym typeface="Huawei Sans" panose="020C0503030203020204" pitchFamily="34" charset="0"/>
              </a:rPr>
              <a:t>1.0</a:t>
            </a:r>
            <a:r>
              <a:rPr lang="zh-CN" altLang="en-US" dirty="0">
                <a:sym typeface="Huawei Sans" panose="020C0503030203020204" pitchFamily="34" charset="0"/>
              </a:rPr>
              <a:t>到计算</a:t>
            </a:r>
            <a:r>
              <a:rPr lang="en-US" altLang="zh-CN" dirty="0">
                <a:sym typeface="Huawei Sans" panose="020C0503030203020204" pitchFamily="34" charset="0"/>
              </a:rPr>
              <a:t>3.0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矩形 26"/>
          <p:cNvSpPr txBox="1"/>
          <p:nvPr/>
        </p:nvSpPr>
        <p:spPr>
          <a:xfrm>
            <a:off x="5321902" y="1774626"/>
            <a:ext cx="1249446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/>
          <a:p>
            <a:pPr defTabSz="1032244" hangingPunct="0">
              <a:defRPr sz="380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2000" kern="0" dirty="0" err="1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计算</a:t>
            </a:r>
            <a:r>
              <a:rPr lang="en-US" altLang="zh-CN" sz="2000" b="1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 </a:t>
            </a:r>
            <a:r>
              <a:rPr sz="2000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Impact"/>
                <a:sym typeface="Huawei Sans" panose="020C0503030203020204" pitchFamily="34" charset="0"/>
              </a:rPr>
              <a:t>2.0</a:t>
            </a:r>
          </a:p>
        </p:txBody>
      </p:sp>
      <p:sp>
        <p:nvSpPr>
          <p:cNvPr id="5" name="矩形 30"/>
          <p:cNvSpPr txBox="1"/>
          <p:nvPr/>
        </p:nvSpPr>
        <p:spPr>
          <a:xfrm>
            <a:off x="4968749" y="4989322"/>
            <a:ext cx="1891529" cy="2898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/>
          <a:p>
            <a:pPr algn="ctr" defTabSz="1032244" hangingPunct="0">
              <a:lnSpc>
                <a:spcPct val="130000"/>
              </a:lnSpc>
              <a:defRPr sz="2400" b="0">
                <a:solidFill>
                  <a:srgbClr val="BFBFB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399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数据中心</a:t>
            </a:r>
            <a:r>
              <a:rPr lang="zh-CN" altLang="en-US"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，</a:t>
            </a:r>
            <a:r>
              <a:rPr lang="en-US"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x</a:t>
            </a:r>
            <a:r>
              <a:rPr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8</a:t>
            </a:r>
            <a:r>
              <a:rPr lang="en-US"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6</a:t>
            </a:r>
            <a:r>
              <a:rPr lang="zh-CN" altLang="en-US"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架构</a:t>
            </a:r>
            <a:endParaRPr sz="1399" kern="0" dirty="0">
              <a:solidFill>
                <a:schemeClr val="tx1">
                  <a:lumMod val="95000"/>
                  <a:lumOff val="5000"/>
                </a:schemeClr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Microsoft YaHei"/>
              <a:sym typeface="Huawei Sans" panose="020C0503030203020204" pitchFamily="34" charset="0"/>
            </a:endParaRPr>
          </a:p>
        </p:txBody>
      </p:sp>
      <p:sp>
        <p:nvSpPr>
          <p:cNvPr id="6" name="矩形 37"/>
          <p:cNvSpPr txBox="1"/>
          <p:nvPr/>
        </p:nvSpPr>
        <p:spPr>
          <a:xfrm>
            <a:off x="5256809" y="4487404"/>
            <a:ext cx="1196335" cy="3400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>
            <a:lvl1pPr defTabSz="2065314">
              <a:defRPr sz="38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algn="ctr" hangingPunct="0"/>
            <a:r>
              <a:rPr sz="2000" kern="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通用计算</a:t>
            </a:r>
          </a:p>
        </p:txBody>
      </p:sp>
      <p:sp>
        <p:nvSpPr>
          <p:cNvPr id="7" name="矩形 28"/>
          <p:cNvSpPr txBox="1"/>
          <p:nvPr/>
        </p:nvSpPr>
        <p:spPr>
          <a:xfrm>
            <a:off x="8583715" y="1774626"/>
            <a:ext cx="1249447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/>
          <a:p>
            <a:pPr algn="ctr" defTabSz="1032244" hangingPunct="0">
              <a:defRPr sz="380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2000" kern="0" dirty="0" err="1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计算</a:t>
            </a:r>
            <a:r>
              <a:rPr lang="en-US" altLang="zh-CN" sz="2000" b="1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 </a:t>
            </a:r>
            <a:r>
              <a:rPr sz="2000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Impact"/>
                <a:sym typeface="Huawei Sans" panose="020C0503030203020204" pitchFamily="34" charset="0"/>
              </a:rPr>
              <a:t>3.0</a:t>
            </a:r>
          </a:p>
        </p:txBody>
      </p:sp>
      <p:sp>
        <p:nvSpPr>
          <p:cNvPr id="8" name="矩形 31"/>
          <p:cNvSpPr txBox="1"/>
          <p:nvPr/>
        </p:nvSpPr>
        <p:spPr>
          <a:xfrm>
            <a:off x="8610273" y="4989324"/>
            <a:ext cx="1167765" cy="2900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>
            <a:lvl1pPr defTabSz="2065314">
              <a:lnSpc>
                <a:spcPct val="130000"/>
              </a:lnSpc>
              <a:defRPr sz="2400" b="0">
                <a:solidFill>
                  <a:srgbClr val="BFBFB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algn="ctr" hangingPunct="0"/>
            <a:r>
              <a:rPr sz="1400" kern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全栈全场景</a:t>
            </a:r>
            <a:r>
              <a:rPr sz="1400" kern="0" dirty="0">
                <a:solidFill>
                  <a:srgbClr val="C0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</a:t>
            </a:r>
          </a:p>
        </p:txBody>
      </p:sp>
      <p:sp>
        <p:nvSpPr>
          <p:cNvPr id="9" name="矩形 38"/>
          <p:cNvSpPr txBox="1"/>
          <p:nvPr/>
        </p:nvSpPr>
        <p:spPr>
          <a:xfrm>
            <a:off x="8610273" y="4487404"/>
            <a:ext cx="1196335" cy="3400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>
            <a:lvl1pPr defTabSz="2065314">
              <a:defRPr sz="3800">
                <a:solidFill>
                  <a:srgbClr val="DB3B26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algn="ctr" hangingPunct="0"/>
            <a:r>
              <a:rPr sz="2000" kern="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智能计算</a:t>
            </a:r>
          </a:p>
        </p:txBody>
      </p:sp>
      <p:sp>
        <p:nvSpPr>
          <p:cNvPr id="11" name="矩形 25"/>
          <p:cNvSpPr txBox="1"/>
          <p:nvPr/>
        </p:nvSpPr>
        <p:spPr>
          <a:xfrm>
            <a:off x="2194221" y="1774626"/>
            <a:ext cx="1249446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/>
          <a:p>
            <a:pPr defTabSz="1032244" hangingPunct="0">
              <a:defRPr sz="380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2000" kern="0" dirty="0" err="1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计算</a:t>
            </a:r>
            <a:r>
              <a:rPr lang="en-US" altLang="zh-CN" sz="2000" b="1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Microsoft YaHei"/>
                <a:sym typeface="Huawei Sans" panose="020C0503030203020204" pitchFamily="34" charset="0"/>
              </a:rPr>
              <a:t> </a:t>
            </a:r>
            <a:r>
              <a:rPr sz="2000" kern="0" dirty="0">
                <a:latin typeface="Huawei Sans" panose="020C0503030203020204" pitchFamily="34" charset="0"/>
                <a:ea typeface="方正兰亭黑简体" panose="02000000000000000000" pitchFamily="2" charset="-122"/>
                <a:cs typeface="Impact"/>
                <a:sym typeface="Huawei Sans" panose="020C0503030203020204" pitchFamily="34" charset="0"/>
              </a:rPr>
              <a:t>1.0</a:t>
            </a:r>
          </a:p>
        </p:txBody>
      </p:sp>
      <p:sp>
        <p:nvSpPr>
          <p:cNvPr id="12" name="矩形 29"/>
          <p:cNvSpPr txBox="1"/>
          <p:nvPr/>
        </p:nvSpPr>
        <p:spPr>
          <a:xfrm>
            <a:off x="1839849" y="4989324"/>
            <a:ext cx="1958191" cy="2898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>
            <a:lvl1pPr algn="l" defTabSz="2065314">
              <a:lnSpc>
                <a:spcPct val="130000"/>
              </a:lnSpc>
              <a:defRPr sz="2400" b="0">
                <a:solidFill>
                  <a:srgbClr val="BFBFB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algn="ctr" hangingPunct="0"/>
            <a:r>
              <a:rPr sz="1399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大型机、小型机时代</a:t>
            </a:r>
          </a:p>
        </p:txBody>
      </p:sp>
      <p:sp>
        <p:nvSpPr>
          <p:cNvPr id="13" name="矩形 36"/>
          <p:cNvSpPr txBox="1"/>
          <p:nvPr/>
        </p:nvSpPr>
        <p:spPr>
          <a:xfrm>
            <a:off x="2129996" y="4487405"/>
            <a:ext cx="1196335" cy="3400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5960" tIns="15960" rIns="15960" bIns="15960" numCol="1" anchor="t">
            <a:spAutoFit/>
          </a:bodyPr>
          <a:lstStyle>
            <a:lvl1pPr defTabSz="2065314">
              <a:defRPr sz="38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algn="ctr" hangingPunct="0"/>
            <a:r>
              <a:rPr sz="2000" kern="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专用计算</a:t>
            </a:r>
          </a:p>
        </p:txBody>
      </p:sp>
      <p:sp>
        <p:nvSpPr>
          <p:cNvPr id="14" name="右箭头 3"/>
          <p:cNvSpPr/>
          <p:nvPr/>
        </p:nvSpPr>
        <p:spPr>
          <a:xfrm>
            <a:off x="3394825" y="2923088"/>
            <a:ext cx="952524" cy="723632"/>
          </a:xfrm>
          <a:prstGeom prst="rightArrow">
            <a:avLst>
              <a:gd name="adj1" fmla="val 48428"/>
              <a:gd name="adj2" fmla="val 59203"/>
            </a:avLst>
          </a:prstGeom>
          <a:gradFill>
            <a:gsLst>
              <a:gs pos="0">
                <a:srgbClr val="FFEFF0">
                  <a:alpha val="0"/>
                </a:srgbClr>
              </a:gs>
              <a:gs pos="97000">
                <a:srgbClr val="FF737A"/>
              </a:gs>
              <a:gs pos="100000">
                <a:srgbClr val="FFA2A6">
                  <a:alpha val="0"/>
                </a:srgbClr>
              </a:gs>
            </a:gsLst>
          </a:gradFill>
          <a:ln w="12700">
            <a:miter lim="400000"/>
          </a:ln>
        </p:spPr>
        <p:txBody>
          <a:bodyPr tIns="45702" bIns="45702" anchor="ctr"/>
          <a:lstStyle/>
          <a:p>
            <a:pPr algn="ctr">
              <a:defRPr>
                <a:solidFill>
                  <a:schemeClr val="accent6"/>
                </a:solidFill>
              </a:defRPr>
            </a:pPr>
            <a:endParaRPr sz="2399" dirty="0">
              <a:solidFill>
                <a:srgbClr val="FF000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Arial" panose="020B0604020202020204" pitchFamily="34" charset="0"/>
              <a:sym typeface="Huawei Sans" panose="020C0503030203020204" pitchFamily="34" charset="0"/>
            </a:endParaRPr>
          </a:p>
        </p:txBody>
      </p:sp>
      <p:sp>
        <p:nvSpPr>
          <p:cNvPr id="15" name="右箭头 3"/>
          <p:cNvSpPr/>
          <p:nvPr/>
        </p:nvSpPr>
        <p:spPr>
          <a:xfrm>
            <a:off x="7039565" y="2924767"/>
            <a:ext cx="952524" cy="723632"/>
          </a:xfrm>
          <a:prstGeom prst="rightArrow">
            <a:avLst>
              <a:gd name="adj1" fmla="val 48428"/>
              <a:gd name="adj2" fmla="val 59203"/>
            </a:avLst>
          </a:prstGeom>
          <a:gradFill>
            <a:gsLst>
              <a:gs pos="0">
                <a:srgbClr val="FFEFF0">
                  <a:alpha val="0"/>
                </a:srgbClr>
              </a:gs>
              <a:gs pos="97000">
                <a:srgbClr val="FF737A"/>
              </a:gs>
              <a:gs pos="100000">
                <a:srgbClr val="FFA2A6">
                  <a:alpha val="0"/>
                </a:srgbClr>
              </a:gs>
            </a:gsLst>
          </a:gradFill>
          <a:ln w="12700">
            <a:miter lim="400000"/>
          </a:ln>
        </p:spPr>
        <p:txBody>
          <a:bodyPr tIns="45702" bIns="45702" anchor="ctr"/>
          <a:lstStyle/>
          <a:p>
            <a:pPr algn="ctr">
              <a:defRPr>
                <a:solidFill>
                  <a:schemeClr val="accent6"/>
                </a:solidFill>
              </a:defRPr>
            </a:pPr>
            <a:endParaRPr sz="2399" dirty="0">
              <a:solidFill>
                <a:srgbClr val="FF000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Arial" panose="020B0604020202020204" pitchFamily="34" charset="0"/>
              <a:sym typeface="Huawei Sans" panose="020C0503030203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D5A781F-C6BA-4998-A6C6-4539823B3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588" y="2124533"/>
            <a:ext cx="819150" cy="23241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B7634AAB-A439-493F-9875-88251455F1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591" y="2646381"/>
            <a:ext cx="2401242" cy="135109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FB413D8-3A56-46F1-BBAC-DE36B77632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7818" y="2178316"/>
            <a:ext cx="2401243" cy="227031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93741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服务器介绍</a:t>
            </a:r>
            <a:endParaRPr lang="en-US" altLang="zh-CN" b="1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什么是服务器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服务器发展历程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zh-CN" altLang="en-US" sz="1800" dirty="0">
                <a:sym typeface="Huawei Sans" panose="020C0503030203020204" pitchFamily="34" charset="0"/>
              </a:rPr>
              <a:t>服务器的类型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服务器硬件介绍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服务器关键技术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009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6D82B09-A653-46A7-AC9C-F25194166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206" y="3236912"/>
            <a:ext cx="3704446" cy="208375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服务器分类方式</a:t>
            </a:r>
            <a:r>
              <a:rPr lang="en-US" altLang="zh-CN" dirty="0">
                <a:sym typeface="Huawei Sans" panose="020C0503030203020204" pitchFamily="34" charset="0"/>
              </a:rPr>
              <a:t> - </a:t>
            </a:r>
            <a:r>
              <a:rPr lang="zh-CN" altLang="en-US" dirty="0">
                <a:sym typeface="Huawei Sans" panose="020C0503030203020204" pitchFamily="34" charset="0"/>
              </a:rPr>
              <a:t>硬件形态</a:t>
            </a:r>
          </a:p>
        </p:txBody>
      </p:sp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9A929CE8-5F30-4054-83E6-FCDF771DE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996948"/>
              </p:ext>
            </p:extLst>
          </p:nvPr>
        </p:nvGraphicFramePr>
        <p:xfrm>
          <a:off x="2069336" y="1282473"/>
          <a:ext cx="8479632" cy="457580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826544">
                  <a:extLst>
                    <a:ext uri="{9D8B030D-6E8A-4147-A177-3AD203B41FA5}">
                      <a16:colId xmlns:a16="http://schemas.microsoft.com/office/drawing/2014/main" val="3550572201"/>
                    </a:ext>
                  </a:extLst>
                </a:gridCol>
                <a:gridCol w="2826544">
                  <a:extLst>
                    <a:ext uri="{9D8B030D-6E8A-4147-A177-3AD203B41FA5}">
                      <a16:colId xmlns:a16="http://schemas.microsoft.com/office/drawing/2014/main" val="2909953939"/>
                    </a:ext>
                  </a:extLst>
                </a:gridCol>
                <a:gridCol w="2826544">
                  <a:extLst>
                    <a:ext uri="{9D8B030D-6E8A-4147-A177-3AD203B41FA5}">
                      <a16:colId xmlns:a16="http://schemas.microsoft.com/office/drawing/2014/main" val="2981980719"/>
                    </a:ext>
                  </a:extLst>
                </a:gridCol>
              </a:tblGrid>
              <a:tr h="680399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硬件形态</a:t>
                      </a: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4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4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74833"/>
                  </a:ext>
                </a:extLst>
              </a:tr>
              <a:tr h="6803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塔式服务器</a:t>
                      </a: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机架服务器</a:t>
                      </a: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sym typeface="Huawei Sans" panose="020C0503030203020204" pitchFamily="34" charset="0"/>
                        </a:rPr>
                        <a:t>刀片服务器</a:t>
                      </a: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055139"/>
                  </a:ext>
                </a:extLst>
              </a:tr>
              <a:tr h="3215011"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marL="123338" marR="123338" marT="61669" marB="616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2025029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B3625105-196F-4312-BB22-4E68BD74A0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97" y="3570377"/>
            <a:ext cx="2523710" cy="14200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5E598A4-6A34-4E62-87ED-B8DB6DB00CD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219" y="2832846"/>
            <a:ext cx="1535678" cy="289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56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服务器介绍</a:t>
            </a:r>
            <a:endParaRPr lang="en-US" altLang="zh-CN" b="1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什么是服务器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服务器发展历程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服务器的类型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zh-CN" altLang="en-US" sz="1800" dirty="0">
                <a:sym typeface="Huawei Sans" panose="020C0503030203020204" pitchFamily="34" charset="0"/>
              </a:rPr>
              <a:t>服务器硬件介绍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服务器关键技术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590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F98C9147-895C-49DB-80E2-271E7E3B6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63" y="1816490"/>
            <a:ext cx="7053474" cy="3883373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服务器硬件结构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fontAlgn="base"/>
            <a:r>
              <a:rPr lang="zh-CN" altLang="en-US" dirty="0">
                <a:sym typeface="Huawei Sans" panose="020C0503030203020204" pitchFamily="34" charset="0"/>
              </a:rPr>
              <a:t>以华为</a:t>
            </a:r>
            <a:r>
              <a:rPr lang="en-US" altLang="zh-CN" dirty="0" err="1">
                <a:sym typeface="Huawei Sans" panose="020C0503030203020204" pitchFamily="34" charset="0"/>
              </a:rPr>
              <a:t>TaiShan</a:t>
            </a:r>
            <a:r>
              <a:rPr lang="en-US" altLang="zh-CN" dirty="0">
                <a:sym typeface="Huawei Sans" panose="020C0503030203020204" pitchFamily="34" charset="0"/>
              </a:rPr>
              <a:t> 200</a:t>
            </a:r>
            <a:r>
              <a:rPr lang="zh-CN" altLang="en-US" dirty="0">
                <a:sym typeface="Huawei Sans" panose="020C0503030203020204" pitchFamily="34" charset="0"/>
              </a:rPr>
              <a:t>服务器的硬件结构为样例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7" name="Oval 16"/>
          <p:cNvSpPr/>
          <p:nvPr/>
        </p:nvSpPr>
        <p:spPr bwMode="auto">
          <a:xfrm>
            <a:off x="4038441" y="4738246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1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8" name="Oval 20"/>
          <p:cNvSpPr/>
          <p:nvPr/>
        </p:nvSpPr>
        <p:spPr bwMode="auto">
          <a:xfrm>
            <a:off x="4349565" y="4083873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2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0" name="Oval 21"/>
          <p:cNvSpPr/>
          <p:nvPr/>
        </p:nvSpPr>
        <p:spPr bwMode="auto">
          <a:xfrm>
            <a:off x="3568798" y="4293096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4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1" name="Oval 23"/>
          <p:cNvSpPr/>
          <p:nvPr/>
        </p:nvSpPr>
        <p:spPr bwMode="auto">
          <a:xfrm>
            <a:off x="4604729" y="2817012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5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2" name="Oval 25"/>
          <p:cNvSpPr/>
          <p:nvPr/>
        </p:nvSpPr>
        <p:spPr bwMode="auto">
          <a:xfrm>
            <a:off x="2814821" y="3821487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6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3" name="Oval 17"/>
          <p:cNvSpPr/>
          <p:nvPr/>
        </p:nvSpPr>
        <p:spPr bwMode="auto">
          <a:xfrm>
            <a:off x="3647728" y="3343652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7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4" name="Oval 26"/>
          <p:cNvSpPr/>
          <p:nvPr/>
        </p:nvSpPr>
        <p:spPr bwMode="auto">
          <a:xfrm>
            <a:off x="6816098" y="3490449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8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15" name="Oval 27"/>
          <p:cNvSpPr/>
          <p:nvPr/>
        </p:nvSpPr>
        <p:spPr bwMode="auto">
          <a:xfrm>
            <a:off x="4992277" y="2426656"/>
            <a:ext cx="288000" cy="288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9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graphicFrame>
        <p:nvGraphicFramePr>
          <p:cNvPr id="1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242577"/>
              </p:ext>
            </p:extLst>
          </p:nvPr>
        </p:nvGraphicFramePr>
        <p:xfrm>
          <a:off x="8375404" y="1955039"/>
          <a:ext cx="2736916" cy="3371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73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机箱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2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主板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3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内存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4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CPU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散热器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电源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6686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7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风扇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92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8 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硬盘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5857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9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导风罩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3" name="Oval 18">
            <a:extLst>
              <a:ext uri="{FF2B5EF4-FFF2-40B4-BE49-F238E27FC236}">
                <a16:creationId xmlns:a16="http://schemas.microsoft.com/office/drawing/2014/main" id="{80D598D1-176A-40EA-B655-7DEE4AB95291}"/>
              </a:ext>
            </a:extLst>
          </p:cNvPr>
          <p:cNvSpPr/>
          <p:nvPr/>
        </p:nvSpPr>
        <p:spPr bwMode="auto">
          <a:xfrm>
            <a:off x="4964046" y="3758177"/>
            <a:ext cx="288000" cy="261968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3</a:t>
            </a:r>
            <a:endParaRPr lang="zh-CN" altLang="en-US" sz="1600" dirty="0">
              <a:solidFill>
                <a:schemeClr val="bg1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996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CPU</a:t>
            </a:r>
            <a:r>
              <a:rPr lang="zh-CN" altLang="en-US" dirty="0">
                <a:sym typeface="Huawei Sans" panose="020C0503030203020204" pitchFamily="34" charset="0"/>
              </a:rPr>
              <a:t>定义和组成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55612" y="960198"/>
            <a:ext cx="11293475" cy="4879805"/>
          </a:xfrm>
        </p:spPr>
        <p:txBody>
          <a:bodyPr/>
          <a:lstStyle/>
          <a:p>
            <a:r>
              <a:rPr lang="en-US" altLang="zh-CN" sz="2000" dirty="0">
                <a:sym typeface="Huawei Sans" panose="020C0503030203020204" pitchFamily="34" charset="0"/>
              </a:rPr>
              <a:t>CPU</a:t>
            </a:r>
            <a:r>
              <a:rPr lang="zh-CN" altLang="en-US" sz="2000" dirty="0">
                <a:sym typeface="Huawei Sans" panose="020C0503030203020204" pitchFamily="34" charset="0"/>
              </a:rPr>
              <a:t>的定义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600" dirty="0"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sym typeface="Huawei Sans" panose="020C0503030203020204" pitchFamily="34" charset="0"/>
              </a:rPr>
              <a:t>：</a:t>
            </a:r>
            <a:r>
              <a:rPr lang="en-US" altLang="zh-CN" sz="1600" dirty="0">
                <a:sym typeface="Huawei Sans" panose="020C0503030203020204" pitchFamily="34" charset="0"/>
              </a:rPr>
              <a:t>Central Processing Unit</a:t>
            </a:r>
            <a:r>
              <a:rPr lang="zh-CN" altLang="en-US" sz="1600" dirty="0">
                <a:sym typeface="Huawei Sans" panose="020C0503030203020204" pitchFamily="34" charset="0"/>
              </a:rPr>
              <a:t>，中央处理器，是一台计算机的运算核心和控制核心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600" dirty="0"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sym typeface="Huawei Sans" panose="020C0503030203020204" pitchFamily="34" charset="0"/>
              </a:rPr>
              <a:t>、内部存储器和输入</a:t>
            </a:r>
            <a:r>
              <a:rPr lang="en-US" altLang="zh-CN" sz="1600" dirty="0">
                <a:sym typeface="Huawei Sans" panose="020C0503030203020204" pitchFamily="34" charset="0"/>
              </a:rPr>
              <a:t>/</a:t>
            </a:r>
            <a:r>
              <a:rPr lang="zh-CN" altLang="en-US" sz="1600" dirty="0">
                <a:sym typeface="Huawei Sans" panose="020C0503030203020204" pitchFamily="34" charset="0"/>
              </a:rPr>
              <a:t>输出设备是电子计算机三大核心部件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600" dirty="0"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sym typeface="Huawei Sans" panose="020C0503030203020204" pitchFamily="34" charset="0"/>
              </a:rPr>
              <a:t>主要功能是解释计算机指令以及处理计算机软件中的数据</a:t>
            </a:r>
          </a:p>
          <a:p>
            <a:r>
              <a:rPr lang="en-US" altLang="zh-CN" sz="2000" dirty="0">
                <a:sym typeface="Huawei Sans" panose="020C0503030203020204" pitchFamily="34" charset="0"/>
              </a:rPr>
              <a:t>CPU</a:t>
            </a:r>
            <a:r>
              <a:rPr lang="zh-CN" altLang="en-US" sz="2000" dirty="0">
                <a:sym typeface="Huawei Sans" panose="020C0503030203020204" pitchFamily="34" charset="0"/>
              </a:rPr>
              <a:t>的组成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600" dirty="0"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sym typeface="Huawei Sans" panose="020C0503030203020204" pitchFamily="34" charset="0"/>
              </a:rPr>
              <a:t>由逻辑运算单元、控制单元和存储单元构成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934232" y="3757517"/>
            <a:ext cx="7947425" cy="2272604"/>
            <a:chOff x="2567806" y="2601317"/>
            <a:chExt cx="9211505" cy="3204356"/>
          </a:xfrm>
        </p:grpSpPr>
        <p:sp>
          <p:nvSpPr>
            <p:cNvPr id="5" name="Rectangle 8"/>
            <p:cNvSpPr/>
            <p:nvPr/>
          </p:nvSpPr>
          <p:spPr bwMode="auto">
            <a:xfrm>
              <a:off x="5556138" y="2601317"/>
              <a:ext cx="3060340" cy="3204356"/>
            </a:xfrm>
            <a:prstGeom prst="rect">
              <a:avLst/>
            </a:prstGeom>
            <a:solidFill>
              <a:srgbClr val="94DAE2"/>
            </a:solidFill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177800" dir="2700000" algn="tl" rotWithShape="0">
                <a:prstClr val="black">
                  <a:alpha val="40000"/>
                </a:prstClr>
              </a:outerShdw>
              <a:softEdge rad="12700"/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zh-CN" altLang="en-US" sz="20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6" name="Rectangle 3"/>
            <p:cNvSpPr/>
            <p:nvPr/>
          </p:nvSpPr>
          <p:spPr bwMode="auto">
            <a:xfrm>
              <a:off x="6330222" y="2830221"/>
              <a:ext cx="1512168" cy="576064"/>
            </a:xfrm>
            <a:prstGeom prst="rect">
              <a:avLst/>
            </a:prstGeom>
            <a:solidFill>
              <a:srgbClr val="00B0F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寄存</a:t>
              </a:r>
              <a:r>
                <a:rPr lang="zh-CN" altLang="en-US" sz="18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器</a:t>
              </a:r>
            </a:p>
          </p:txBody>
        </p:sp>
        <p:sp>
          <p:nvSpPr>
            <p:cNvPr id="7" name="Rectangle 4"/>
            <p:cNvSpPr/>
            <p:nvPr/>
          </p:nvSpPr>
          <p:spPr bwMode="auto">
            <a:xfrm>
              <a:off x="6330223" y="3915463"/>
              <a:ext cx="1512168" cy="576064"/>
            </a:xfrm>
            <a:prstGeom prst="rect">
              <a:avLst/>
            </a:prstGeom>
            <a:solidFill>
              <a:srgbClr val="00B0F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8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运算器</a:t>
              </a:r>
            </a:p>
          </p:txBody>
        </p:sp>
        <p:sp>
          <p:nvSpPr>
            <p:cNvPr id="8" name="Rectangle 5"/>
            <p:cNvSpPr/>
            <p:nvPr/>
          </p:nvSpPr>
          <p:spPr bwMode="auto">
            <a:xfrm>
              <a:off x="6330223" y="5031361"/>
              <a:ext cx="1512168" cy="576064"/>
            </a:xfrm>
            <a:prstGeom prst="rect">
              <a:avLst/>
            </a:prstGeom>
            <a:solidFill>
              <a:srgbClr val="00B0F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8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控制器</a:t>
              </a:r>
            </a:p>
          </p:txBody>
        </p:sp>
        <p:sp>
          <p:nvSpPr>
            <p:cNvPr id="9" name="Rectangle 6"/>
            <p:cNvSpPr/>
            <p:nvPr/>
          </p:nvSpPr>
          <p:spPr bwMode="auto">
            <a:xfrm>
              <a:off x="2567806" y="3825453"/>
              <a:ext cx="1512168" cy="576064"/>
            </a:xfrm>
            <a:prstGeom prst="rect">
              <a:avLst/>
            </a:prstGeom>
            <a:solidFill>
              <a:srgbClr val="00B0F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8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输入设备</a:t>
              </a:r>
            </a:p>
          </p:txBody>
        </p:sp>
        <p:sp>
          <p:nvSpPr>
            <p:cNvPr id="10" name="Rectangle 7"/>
            <p:cNvSpPr/>
            <p:nvPr/>
          </p:nvSpPr>
          <p:spPr bwMode="auto">
            <a:xfrm>
              <a:off x="10267143" y="3773764"/>
              <a:ext cx="1512168" cy="576064"/>
            </a:xfrm>
            <a:prstGeom prst="rect">
              <a:avLst/>
            </a:prstGeom>
            <a:solidFill>
              <a:srgbClr val="00B0F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8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输出设备</a:t>
              </a:r>
            </a:p>
          </p:txBody>
        </p:sp>
        <p:cxnSp>
          <p:nvCxnSpPr>
            <p:cNvPr id="14" name="Straight Arrow Connector 27"/>
            <p:cNvCxnSpPr/>
            <p:nvPr/>
          </p:nvCxnSpPr>
          <p:spPr bwMode="auto">
            <a:xfrm>
              <a:off x="4245355" y="4113485"/>
              <a:ext cx="1152128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F0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cxnSp>
        <p:nvCxnSpPr>
          <p:cNvPr id="23" name="Straight Arrow Connector 27"/>
          <p:cNvCxnSpPr/>
          <p:nvPr/>
        </p:nvCxnSpPr>
        <p:spPr bwMode="auto">
          <a:xfrm>
            <a:off x="7367917" y="4793323"/>
            <a:ext cx="994023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F0"/>
            </a:solidFill>
            <a:prstDash val="dash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282379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的频率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65340" y="1047750"/>
            <a:ext cx="11293475" cy="4879805"/>
          </a:xfrm>
        </p:spPr>
        <p:txBody>
          <a:bodyPr/>
          <a:lstStyle/>
          <a:p>
            <a:pPr fontAlgn="t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2000" dirty="0">
                <a:sym typeface="Huawei Sans" panose="020C0503030203020204" pitchFamily="34" charset="0"/>
              </a:rPr>
              <a:t>主频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marL="638409" lvl="1" indent="-285750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1800" dirty="0">
                <a:sym typeface="Huawei Sans" panose="020C0503030203020204" pitchFamily="34" charset="0"/>
              </a:rPr>
              <a:t>主频也叫时钟频率，单位是兆赫（</a:t>
            </a:r>
            <a:r>
              <a:rPr lang="en-US" altLang="zh-CN" sz="1800" dirty="0">
                <a:sym typeface="Huawei Sans" panose="020C0503030203020204" pitchFamily="34" charset="0"/>
              </a:rPr>
              <a:t>MHz</a:t>
            </a:r>
            <a:r>
              <a:rPr lang="zh-CN" altLang="en-US" sz="1800" dirty="0">
                <a:sym typeface="Huawei Sans" panose="020C0503030203020204" pitchFamily="34" charset="0"/>
              </a:rPr>
              <a:t>）或吉赫（</a:t>
            </a:r>
            <a:r>
              <a:rPr lang="en-US" altLang="zh-CN" sz="1800" dirty="0">
                <a:sym typeface="Huawei Sans" panose="020C0503030203020204" pitchFamily="34" charset="0"/>
              </a:rPr>
              <a:t>GHz</a:t>
            </a:r>
            <a:r>
              <a:rPr lang="zh-CN" altLang="en-US" sz="1800" dirty="0">
                <a:sym typeface="Huawei Sans" panose="020C0503030203020204" pitchFamily="34" charset="0"/>
              </a:rPr>
              <a:t>），用来表示</a:t>
            </a:r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的运算、处理数据的速度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fontAlgn="t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2000" dirty="0">
                <a:sym typeface="Huawei Sans" panose="020C0503030203020204" pitchFamily="34" charset="0"/>
              </a:rPr>
              <a:t>外频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marL="638409" lvl="1" indent="-285750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1800" dirty="0">
                <a:sym typeface="Huawei Sans" panose="020C0503030203020204" pitchFamily="34" charset="0"/>
              </a:rPr>
              <a:t>外频是</a:t>
            </a:r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的基准频率，单位是</a:t>
            </a:r>
            <a:r>
              <a:rPr lang="en-US" altLang="zh-CN" sz="1800" dirty="0">
                <a:sym typeface="Huawei Sans" panose="020C0503030203020204" pitchFamily="34" charset="0"/>
              </a:rPr>
              <a:t>MHz</a:t>
            </a:r>
            <a:r>
              <a:rPr lang="zh-CN" altLang="en-US" sz="1800" dirty="0">
                <a:sym typeface="Huawei Sans" panose="020C0503030203020204" pitchFamily="34" charset="0"/>
              </a:rPr>
              <a:t>。</a:t>
            </a:r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的外频决定着整块主板的运行速度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fontAlgn="t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2000" dirty="0">
                <a:sym typeface="Huawei Sans" panose="020C0503030203020204" pitchFamily="34" charset="0"/>
              </a:rPr>
              <a:t>总线频率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marL="638409" lvl="1" indent="-285750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1800" dirty="0">
                <a:sym typeface="Huawei Sans" panose="020C0503030203020204" pitchFamily="34" charset="0"/>
              </a:rPr>
              <a:t>总线频率直接影响</a:t>
            </a:r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与内存数据交换的速度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fontAlgn="t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2000" dirty="0">
                <a:sym typeface="Huawei Sans" panose="020C0503030203020204" pitchFamily="34" charset="0"/>
              </a:rPr>
              <a:t>倍频系数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marL="638409" lvl="1" indent="-285750">
              <a:lnSpc>
                <a:spcPct val="150000"/>
              </a:lnSpc>
              <a:spcBef>
                <a:spcPct val="0"/>
              </a:spcBef>
              <a:spcAft>
                <a:spcPct val="30000"/>
              </a:spcAft>
            </a:pPr>
            <a:r>
              <a:rPr lang="zh-CN" altLang="en-US" sz="1800" dirty="0">
                <a:sym typeface="Huawei Sans" panose="020C0503030203020204" pitchFamily="34" charset="0"/>
              </a:rPr>
              <a:t>倍频系数是指</a:t>
            </a:r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主频与外频之间的相对比例关系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endParaRPr lang="zh-CN" altLang="en-US" sz="2000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591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Huawei Sans" panose="020C0503030203020204" pitchFamily="34" charset="0"/>
              </a:rPr>
              <a:t>内存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55612" y="933450"/>
            <a:ext cx="11293475" cy="4879805"/>
          </a:xfrm>
        </p:spPr>
        <p:txBody>
          <a:bodyPr/>
          <a:lstStyle/>
          <a:p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内存定义</a:t>
            </a:r>
            <a:endParaRPr lang="en-US" altLang="zh-CN" sz="2000" dirty="0">
              <a:cs typeface="+mn-ea"/>
              <a:sym typeface="Huawei Sans" panose="020C0503030203020204" pitchFamily="34" charset="0"/>
            </a:endParaRPr>
          </a:p>
          <a:p>
            <a:pPr lvl="1" algn="just"/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存储器按用途可分为主存储器和辅助存储器。主存储器又称内存储器（简称内存），是</a:t>
            </a:r>
            <a:r>
              <a:rPr lang="en-US" altLang="zh-CN" sz="1600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能直接寻址的存储空间</a:t>
            </a:r>
            <a:endParaRPr lang="en-US" altLang="zh-CN" sz="1600" dirty="0">
              <a:cs typeface="+mn-ea"/>
              <a:sym typeface="Huawei Sans" panose="020C0503030203020204" pitchFamily="34" charset="0"/>
            </a:endParaRPr>
          </a:p>
          <a:p>
            <a:pPr lvl="1" algn="just"/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内存的作用是用于暂时存放</a:t>
            </a:r>
            <a:r>
              <a:rPr lang="en-US" altLang="zh-CN" sz="1600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中的运算数据，以及与硬盘等外部存储器交换的数据</a:t>
            </a:r>
            <a:endParaRPr lang="en-US" altLang="zh-CN" sz="1600" dirty="0">
              <a:cs typeface="+mn-ea"/>
              <a:sym typeface="Huawei Sans" panose="020C0503030203020204" pitchFamily="34" charset="0"/>
            </a:endParaRPr>
          </a:p>
          <a:p>
            <a:pPr lvl="1" algn="just"/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内存是计算机中重要的部件之一，它是与</a:t>
            </a:r>
            <a:r>
              <a:rPr lang="en-US" altLang="zh-CN" sz="1600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进行沟通的桥梁</a:t>
            </a:r>
          </a:p>
          <a:p>
            <a:pPr lvl="1" algn="just"/>
            <a:r>
              <a:rPr lang="zh-CN" altLang="en-US" sz="1600" dirty="0">
                <a:cs typeface="+mn-ea"/>
                <a:sym typeface="Huawei Sans" panose="020C0503030203020204" pitchFamily="34" charset="0"/>
              </a:rPr>
              <a:t>内存由内存芯片、电路板、金手指等部分组成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316" y="3262622"/>
            <a:ext cx="5310005" cy="292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89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硬盘简介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55612" y="933450"/>
            <a:ext cx="11293476" cy="2164080"/>
          </a:xfrm>
        </p:spPr>
        <p:txBody>
          <a:bodyPr/>
          <a:lstStyle/>
          <a:p>
            <a:r>
              <a:rPr lang="zh-CN" altLang="en-US" sz="1600" dirty="0">
                <a:sym typeface="Huawei Sans" panose="020C0503030203020204" pitchFamily="34" charset="0"/>
              </a:rPr>
              <a:t>硬盘是计算机最主要的存储设备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sym typeface="Huawei Sans" panose="020C0503030203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Huawei Sans" panose="020C0503030203020204" pitchFamily="34" charset="0"/>
              </a:rPr>
              <a:t>硬盘接口是硬盘与主机系统间的连接部件，作用是在硬盘缓存和主机内存之间传输数据。不同的硬盘接口决定着硬盘与计算机之间的连接速度，直接影响着程序运行快慢和系统性能好坏 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sym typeface="Huawei Sans" panose="020C0503030203020204" pitchFamily="34" charset="0"/>
            </a:endParaRPr>
          </a:p>
          <a:p>
            <a:endParaRPr lang="zh-CN" altLang="en-US" sz="1800" dirty="0">
              <a:sym typeface="Huawei Sans" panose="020C0503030203020204" pitchFamily="34" charset="0"/>
            </a:endParaRPr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9113660"/>
              </p:ext>
            </p:extLst>
          </p:nvPr>
        </p:nvGraphicFramePr>
        <p:xfrm>
          <a:off x="532606" y="2155905"/>
          <a:ext cx="11126788" cy="4050197"/>
        </p:xfrm>
        <a:graphic>
          <a:graphicData uri="http://schemas.openxmlformats.org/drawingml/2006/table">
            <a:tbl>
              <a:tblPr/>
              <a:tblGrid>
                <a:gridCol w="1065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937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89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551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31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63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SATA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SAS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NL-SAS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SSD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4DA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0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主流转速（</a:t>
                      </a: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RPM</a:t>
                      </a: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）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7,200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15,000/10,000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7,200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NA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5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串行</a:t>
                      </a: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/</a:t>
                      </a: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并行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串行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串行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串行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串行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5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主流容量（</a:t>
                      </a: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TB</a:t>
                      </a: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）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1T/2T/3T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0.6T/0.9T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2T/3T/4T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0.6T/0.8T/1.2T/1.6T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5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MTBF</a:t>
                      </a: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（</a:t>
                      </a:r>
                      <a:r>
                        <a:rPr kumimoji="0" lang="en-US" altLang="zh-CN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h</a:t>
                      </a: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）</a:t>
                      </a:r>
                      <a:endParaRPr kumimoji="0" lang="en-US" altLang="zh-CN" sz="1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1,200,000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1,600,000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1,200,000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2,000,000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51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备注</a:t>
                      </a:r>
                      <a:endParaRPr kumimoji="0" lang="en-US" altLang="zh-CN" sz="1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由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ATA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硬盘发展而来，采用串行的方式传输，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SATA 3.0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实现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600 MB/s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最高数据传输率</a:t>
                      </a: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SATA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硬盘年故障率大约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2%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专为满足高性能企业需求而设计，并且兼容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SATA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硬盘。能够提供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3.0 Gb/s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到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6.0 Gb/s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的传输率，未来规划到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12.0 Gb/s</a:t>
                      </a: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硬盘年故障率小于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2%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带有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接口的“企业级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SATA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驱动器”，适用于在一个磁盘阵列系统中实现分级</a:t>
                      </a: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存储，简化了磁盘阵列系统的设计</a:t>
                      </a: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NL-SAS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硬盘年故障率大约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2%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固态硬盘是用固态电子存储芯片阵列而制成的硬盘，由控制单元和存储单元（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FLASH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芯片、</a:t>
                      </a:r>
                      <a:r>
                        <a:rPr kumimoji="0" lang="en-US" altLang="zh-CN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DRAM</a:t>
                      </a: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芯片）组成</a:t>
                      </a: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cs"/>
                        <a:sym typeface="Huawei Sans" panose="020C0503030203020204" pitchFamily="34" charset="0"/>
                      </a:endParaRPr>
                    </a:p>
                    <a:p>
                      <a:pPr marL="10800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cs"/>
                          <a:sym typeface="Huawei Sans" panose="020C0503030203020204" pitchFamily="34" charset="0"/>
                        </a:rPr>
                        <a:t>固态硬盘的接口规范和定义、功能及使用方法与普通硬盘完全相同，在产品外形和尺寸上也完全与普通硬盘一致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95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服务器技术基础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284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RAID</a:t>
            </a:r>
            <a:r>
              <a:rPr lang="zh-CN" altLang="en-US" dirty="0">
                <a:sym typeface="Huawei Sans" panose="020C0503030203020204" pitchFamily="34" charset="0"/>
              </a:rPr>
              <a:t>卡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01625" lvl="0" indent="-301625" defTabSz="801688" fontAlgn="base">
              <a:spcBef>
                <a:spcPct val="30000"/>
              </a:spcBef>
            </a:pPr>
            <a:r>
              <a:rPr lang="en-US" altLang="zh-CN" sz="20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RAID</a:t>
            </a:r>
            <a:r>
              <a:rPr lang="zh-CN" altLang="en-US" sz="20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卡又名磁盘阵列卡，简称阵列卡</a:t>
            </a:r>
            <a:endParaRPr lang="en-US" altLang="zh-CN" sz="2000" kern="0" dirty="0">
              <a:solidFill>
                <a:srgbClr val="000000"/>
              </a:solidFill>
              <a:cs typeface="Arial" pitchFamily="34" charset="0"/>
              <a:sym typeface="Huawei Sans" panose="020C0503030203020204" pitchFamily="34" charset="0"/>
            </a:endParaRPr>
          </a:p>
          <a:p>
            <a:pPr marL="301625" lvl="0" indent="-301625" defTabSz="801688" fontAlgn="base">
              <a:spcBef>
                <a:spcPct val="30000"/>
              </a:spcBef>
            </a:pPr>
            <a:r>
              <a:rPr lang="en-US" altLang="zh-CN" sz="20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RAID</a:t>
            </a:r>
            <a:r>
              <a:rPr lang="zh-CN" altLang="en-US" sz="20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卡的作用：</a:t>
            </a:r>
            <a:endParaRPr lang="en-US" altLang="zh-CN" sz="2000" kern="0" dirty="0">
              <a:solidFill>
                <a:srgbClr val="000000"/>
              </a:solidFill>
              <a:cs typeface="Arial" pitchFamily="34" charset="0"/>
              <a:sym typeface="Huawei Sans" panose="020C0503030203020204" pitchFamily="34" charset="0"/>
            </a:endParaRPr>
          </a:p>
          <a:p>
            <a:pPr marL="654284" lvl="1" indent="-301625" defTabSz="801688" fontAlgn="base">
              <a:spcBef>
                <a:spcPct val="30000"/>
              </a:spcBef>
            </a:pPr>
            <a:r>
              <a:rPr lang="zh-CN" altLang="en-US" sz="16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可以将若干硬盘驱动器按照一定要求组成一个整体、由阵列控制器管理的系统</a:t>
            </a:r>
            <a:endParaRPr lang="en-US" altLang="zh-CN" sz="1600" kern="0" dirty="0">
              <a:solidFill>
                <a:srgbClr val="000000"/>
              </a:solidFill>
              <a:cs typeface="Arial" pitchFamily="34" charset="0"/>
              <a:sym typeface="Huawei Sans" panose="020C0503030203020204" pitchFamily="34" charset="0"/>
            </a:endParaRPr>
          </a:p>
          <a:p>
            <a:pPr marL="654284" lvl="1" indent="-301625" defTabSz="801688" fontAlgn="base">
              <a:spcBef>
                <a:spcPct val="30000"/>
              </a:spcBef>
            </a:pPr>
            <a:r>
              <a:rPr lang="zh-CN" altLang="en-US" sz="1600" kern="0" dirty="0">
                <a:solidFill>
                  <a:srgbClr val="000000"/>
                </a:solidFill>
                <a:cs typeface="Arial" pitchFamily="34" charset="0"/>
                <a:sym typeface="Huawei Sans" panose="020C0503030203020204" pitchFamily="34" charset="0"/>
              </a:rPr>
              <a:t>可以提高磁盘子系统的性能及可靠性</a:t>
            </a:r>
          </a:p>
          <a:p>
            <a:pPr marL="352659" lvl="1" indent="0" defTabSz="801688" fontAlgn="base">
              <a:spcBef>
                <a:spcPct val="30000"/>
              </a:spcBef>
              <a:buNone/>
            </a:pPr>
            <a:endParaRPr lang="en-US" altLang="zh-CN" sz="1600" kern="0" dirty="0">
              <a:solidFill>
                <a:srgbClr val="000000"/>
              </a:solidFill>
              <a:cs typeface="Arial" pitchFamily="34" charset="0"/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 bwMode="auto">
          <a:xfrm>
            <a:off x="4968224" y="5843637"/>
            <a:ext cx="2268252" cy="3964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0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LSI </a:t>
            </a:r>
            <a:r>
              <a:rPr lang="en-US" altLang="zh-CN" sz="2000" b="1" dirty="0" err="1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SAS3108</a:t>
            </a:r>
            <a:endParaRPr lang="zh-CN" altLang="en-US" sz="2000" b="1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126" y="3198235"/>
            <a:ext cx="4032448" cy="260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77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RAID</a:t>
            </a:r>
            <a:r>
              <a:rPr lang="zh-CN" altLang="en-US" dirty="0">
                <a:sym typeface="Huawei Sans" panose="020C0503030203020204" pitchFamily="34" charset="0"/>
              </a:rPr>
              <a:t>定义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RAID</a:t>
            </a:r>
            <a:r>
              <a:rPr lang="zh-CN" altLang="en-US" dirty="0">
                <a:sym typeface="Huawei Sans" panose="020C0503030203020204" pitchFamily="34" charset="0"/>
              </a:rPr>
              <a:t>定义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：</a:t>
            </a:r>
            <a:r>
              <a:rPr lang="en-US" altLang="zh-CN" sz="1600" dirty="0">
                <a:sym typeface="Huawei Sans" panose="020C0503030203020204" pitchFamily="34" charset="0"/>
              </a:rPr>
              <a:t>Redundant Array of Independent Disks</a:t>
            </a:r>
            <a:r>
              <a:rPr lang="zh-CN" altLang="en-US" sz="1600" dirty="0">
                <a:sym typeface="Huawei Sans" panose="020C0503030203020204" pitchFamily="34" charset="0"/>
              </a:rPr>
              <a:t>，独立硬盘冗余阵列，旧称廉价磁盘冗余阵列（</a:t>
            </a:r>
            <a:r>
              <a:rPr lang="en-US" altLang="zh-CN" sz="1600" dirty="0">
                <a:sym typeface="Huawei Sans" panose="020C0503030203020204" pitchFamily="34" charset="0"/>
              </a:rPr>
              <a:t>Redundant Array of Inexpensive Disks</a:t>
            </a:r>
            <a:r>
              <a:rPr lang="zh-CN" altLang="en-US" sz="1600" dirty="0">
                <a:sym typeface="Huawei Sans" panose="020C0503030203020204" pitchFamily="34" charset="0"/>
              </a:rPr>
              <a:t>），简称磁盘阵列。利用虚拟化存储技术把多个硬盘组合起来，成为一个或多个硬盘阵列组，目的为提升性能或数据冗余，或是两者同时提升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pPr marL="401637" lvl="1" indent="0" algn="r">
              <a:buNone/>
            </a:pPr>
            <a:r>
              <a:rPr lang="zh-CN" altLang="en-US" sz="1600" dirty="0">
                <a:sym typeface="Huawei Sans" panose="020C0503030203020204" pitchFamily="34" charset="0"/>
              </a:rPr>
              <a:t> </a:t>
            </a:r>
            <a:r>
              <a:rPr lang="en-US" altLang="zh-CN" sz="1600" dirty="0">
                <a:sym typeface="Huawei Sans" panose="020C0503030203020204" pitchFamily="34" charset="0"/>
              </a:rPr>
              <a:t>——</a:t>
            </a:r>
            <a:r>
              <a:rPr lang="zh-CN" altLang="en-US" sz="1600" dirty="0">
                <a:sym typeface="Huawei Sans" panose="020C0503030203020204" pitchFamily="34" charset="0"/>
              </a:rPr>
              <a:t>维基百科  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647728" y="3485094"/>
            <a:ext cx="4918179" cy="2438180"/>
            <a:chOff x="2926668" y="3848572"/>
            <a:chExt cx="4968875" cy="2317824"/>
          </a:xfrm>
        </p:grpSpPr>
        <p:sp>
          <p:nvSpPr>
            <p:cNvPr id="5" name="AutoShape 23"/>
            <p:cNvSpPr>
              <a:spLocks noChangeArrowheads="1"/>
            </p:cNvSpPr>
            <p:nvPr/>
          </p:nvSpPr>
          <p:spPr bwMode="auto">
            <a:xfrm>
              <a:off x="4907868" y="3861048"/>
              <a:ext cx="936625" cy="863600"/>
            </a:xfrm>
            <a:prstGeom prst="can">
              <a:avLst>
                <a:gd name="adj" fmla="val 16727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6" name="AutoShape 32"/>
            <p:cNvSpPr>
              <a:spLocks noChangeArrowheads="1"/>
            </p:cNvSpPr>
            <p:nvPr/>
          </p:nvSpPr>
          <p:spPr bwMode="auto">
            <a:xfrm>
              <a:off x="4907868" y="4148386"/>
              <a:ext cx="936625" cy="323851"/>
            </a:xfrm>
            <a:prstGeom prst="can">
              <a:avLst>
                <a:gd name="adj" fmla="val 32843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7" name="Group 3"/>
            <p:cNvGrpSpPr>
              <a:grpSpLocks/>
            </p:cNvGrpSpPr>
            <p:nvPr/>
          </p:nvGrpSpPr>
          <p:grpSpPr bwMode="auto">
            <a:xfrm rot="16200000">
              <a:off x="5199968" y="4555010"/>
              <a:ext cx="327025" cy="901700"/>
              <a:chOff x="1438" y="1007"/>
              <a:chExt cx="2280" cy="2928"/>
            </a:xfrm>
            <a:solidFill>
              <a:schemeClr val="tx2"/>
            </a:solidFill>
          </p:grpSpPr>
          <p:sp>
            <p:nvSpPr>
              <p:cNvPr id="23" name="Freeform 4"/>
              <p:cNvSpPr>
                <a:spLocks/>
              </p:cNvSpPr>
              <p:nvPr/>
            </p:nvSpPr>
            <p:spPr bwMode="auto">
              <a:xfrm rot="5400000">
                <a:off x="1387" y="2239"/>
                <a:ext cx="1747" cy="1645"/>
              </a:xfrm>
              <a:custGeom>
                <a:avLst/>
                <a:gdLst/>
                <a:ahLst/>
                <a:cxnLst>
                  <a:cxn ang="0">
                    <a:pos x="923" y="56"/>
                  </a:cxn>
                  <a:cxn ang="0">
                    <a:pos x="992" y="169"/>
                  </a:cxn>
                  <a:cxn ang="0">
                    <a:pos x="1070" y="284"/>
                  </a:cxn>
                  <a:cxn ang="0">
                    <a:pos x="1158" y="401"/>
                  </a:cxn>
                  <a:cxn ang="0">
                    <a:pos x="1255" y="520"/>
                  </a:cxn>
                  <a:cxn ang="0">
                    <a:pos x="1359" y="638"/>
                  </a:cxn>
                  <a:cxn ang="0">
                    <a:pos x="1471" y="756"/>
                  </a:cxn>
                  <a:cxn ang="0">
                    <a:pos x="1588" y="873"/>
                  </a:cxn>
                  <a:cxn ang="0">
                    <a:pos x="1712" y="988"/>
                  </a:cxn>
                  <a:cxn ang="0">
                    <a:pos x="1841" y="1101"/>
                  </a:cxn>
                  <a:cxn ang="0">
                    <a:pos x="1974" y="1211"/>
                  </a:cxn>
                  <a:cxn ang="0">
                    <a:pos x="2110" y="1317"/>
                  </a:cxn>
                  <a:cxn ang="0">
                    <a:pos x="2250" y="1419"/>
                  </a:cxn>
                  <a:cxn ang="0">
                    <a:pos x="2391" y="1516"/>
                  </a:cxn>
                  <a:cxn ang="0">
                    <a:pos x="2534" y="1608"/>
                  </a:cxn>
                  <a:cxn ang="0">
                    <a:pos x="2678" y="1693"/>
                  </a:cxn>
                  <a:cxn ang="0">
                    <a:pos x="838" y="1733"/>
                  </a:cxn>
                  <a:cxn ang="0">
                    <a:pos x="771" y="1640"/>
                  </a:cxn>
                  <a:cxn ang="0">
                    <a:pos x="705" y="1542"/>
                  </a:cxn>
                  <a:cxn ang="0">
                    <a:pos x="640" y="1441"/>
                  </a:cxn>
                  <a:cxn ang="0">
                    <a:pos x="576" y="1336"/>
                  </a:cxn>
                  <a:cxn ang="0">
                    <a:pos x="514" y="1227"/>
                  </a:cxn>
                  <a:cxn ang="0">
                    <a:pos x="453" y="1117"/>
                  </a:cxn>
                  <a:cxn ang="0">
                    <a:pos x="421" y="1004"/>
                  </a:cxn>
                  <a:cxn ang="0">
                    <a:pos x="355" y="890"/>
                  </a:cxn>
                  <a:cxn ang="0">
                    <a:pos x="301" y="779"/>
                  </a:cxn>
                  <a:cxn ang="0">
                    <a:pos x="254" y="661"/>
                  </a:cxn>
                  <a:cxn ang="0">
                    <a:pos x="205" y="551"/>
                  </a:cxn>
                  <a:cxn ang="0">
                    <a:pos x="163" y="437"/>
                  </a:cxn>
                  <a:cxn ang="0">
                    <a:pos x="116" y="320"/>
                  </a:cxn>
                  <a:cxn ang="0">
                    <a:pos x="76" y="211"/>
                  </a:cxn>
                  <a:cxn ang="0">
                    <a:pos x="40" y="106"/>
                  </a:cxn>
                  <a:cxn ang="0">
                    <a:pos x="0" y="0"/>
                  </a:cxn>
                </a:cxnLst>
                <a:rect l="0" t="0" r="r" b="b"/>
                <a:pathLst>
                  <a:path w="2750" h="1733">
                    <a:moveTo>
                      <a:pt x="892" y="0"/>
                    </a:moveTo>
                    <a:lnTo>
                      <a:pt x="923" y="56"/>
                    </a:lnTo>
                    <a:lnTo>
                      <a:pt x="956" y="112"/>
                    </a:lnTo>
                    <a:lnTo>
                      <a:pt x="992" y="169"/>
                    </a:lnTo>
                    <a:lnTo>
                      <a:pt x="1030" y="226"/>
                    </a:lnTo>
                    <a:lnTo>
                      <a:pt x="1070" y="284"/>
                    </a:lnTo>
                    <a:lnTo>
                      <a:pt x="1113" y="343"/>
                    </a:lnTo>
                    <a:lnTo>
                      <a:pt x="1158" y="401"/>
                    </a:lnTo>
                    <a:lnTo>
                      <a:pt x="1206" y="461"/>
                    </a:lnTo>
                    <a:lnTo>
                      <a:pt x="1255" y="520"/>
                    </a:lnTo>
                    <a:lnTo>
                      <a:pt x="1306" y="579"/>
                    </a:lnTo>
                    <a:lnTo>
                      <a:pt x="1359" y="638"/>
                    </a:lnTo>
                    <a:lnTo>
                      <a:pt x="1414" y="697"/>
                    </a:lnTo>
                    <a:lnTo>
                      <a:pt x="1471" y="756"/>
                    </a:lnTo>
                    <a:lnTo>
                      <a:pt x="1529" y="815"/>
                    </a:lnTo>
                    <a:lnTo>
                      <a:pt x="1588" y="873"/>
                    </a:lnTo>
                    <a:lnTo>
                      <a:pt x="1650" y="931"/>
                    </a:lnTo>
                    <a:lnTo>
                      <a:pt x="1712" y="988"/>
                    </a:lnTo>
                    <a:lnTo>
                      <a:pt x="1776" y="1045"/>
                    </a:lnTo>
                    <a:lnTo>
                      <a:pt x="1841" y="1101"/>
                    </a:lnTo>
                    <a:lnTo>
                      <a:pt x="1907" y="1157"/>
                    </a:lnTo>
                    <a:lnTo>
                      <a:pt x="1974" y="1211"/>
                    </a:lnTo>
                    <a:lnTo>
                      <a:pt x="2041" y="1265"/>
                    </a:lnTo>
                    <a:lnTo>
                      <a:pt x="2110" y="1317"/>
                    </a:lnTo>
                    <a:lnTo>
                      <a:pt x="2180" y="1369"/>
                    </a:lnTo>
                    <a:lnTo>
                      <a:pt x="2250" y="1419"/>
                    </a:lnTo>
                    <a:lnTo>
                      <a:pt x="2320" y="1469"/>
                    </a:lnTo>
                    <a:lnTo>
                      <a:pt x="2391" y="1516"/>
                    </a:lnTo>
                    <a:lnTo>
                      <a:pt x="2462" y="1563"/>
                    </a:lnTo>
                    <a:lnTo>
                      <a:pt x="2534" y="1608"/>
                    </a:lnTo>
                    <a:lnTo>
                      <a:pt x="2606" y="1651"/>
                    </a:lnTo>
                    <a:lnTo>
                      <a:pt x="2678" y="1693"/>
                    </a:lnTo>
                    <a:lnTo>
                      <a:pt x="2750" y="1733"/>
                    </a:lnTo>
                    <a:lnTo>
                      <a:pt x="838" y="1733"/>
                    </a:lnTo>
                    <a:lnTo>
                      <a:pt x="805" y="1687"/>
                    </a:lnTo>
                    <a:lnTo>
                      <a:pt x="771" y="1640"/>
                    </a:lnTo>
                    <a:lnTo>
                      <a:pt x="738" y="1592"/>
                    </a:lnTo>
                    <a:lnTo>
                      <a:pt x="705" y="1542"/>
                    </a:lnTo>
                    <a:lnTo>
                      <a:pt x="672" y="1492"/>
                    </a:lnTo>
                    <a:lnTo>
                      <a:pt x="640" y="1441"/>
                    </a:lnTo>
                    <a:lnTo>
                      <a:pt x="608" y="1389"/>
                    </a:lnTo>
                    <a:lnTo>
                      <a:pt x="576" y="1336"/>
                    </a:lnTo>
                    <a:lnTo>
                      <a:pt x="545" y="1282"/>
                    </a:lnTo>
                    <a:lnTo>
                      <a:pt x="514" y="1227"/>
                    </a:lnTo>
                    <a:lnTo>
                      <a:pt x="483" y="1172"/>
                    </a:lnTo>
                    <a:lnTo>
                      <a:pt x="453" y="1117"/>
                    </a:lnTo>
                    <a:lnTo>
                      <a:pt x="427" y="1057"/>
                    </a:lnTo>
                    <a:lnTo>
                      <a:pt x="421" y="1004"/>
                    </a:lnTo>
                    <a:lnTo>
                      <a:pt x="386" y="947"/>
                    </a:lnTo>
                    <a:lnTo>
                      <a:pt x="355" y="890"/>
                    </a:lnTo>
                    <a:lnTo>
                      <a:pt x="329" y="832"/>
                    </a:lnTo>
                    <a:lnTo>
                      <a:pt x="301" y="779"/>
                    </a:lnTo>
                    <a:lnTo>
                      <a:pt x="277" y="719"/>
                    </a:lnTo>
                    <a:lnTo>
                      <a:pt x="254" y="661"/>
                    </a:lnTo>
                    <a:lnTo>
                      <a:pt x="227" y="607"/>
                    </a:lnTo>
                    <a:lnTo>
                      <a:pt x="205" y="551"/>
                    </a:lnTo>
                    <a:lnTo>
                      <a:pt x="182" y="491"/>
                    </a:lnTo>
                    <a:lnTo>
                      <a:pt x="163" y="437"/>
                    </a:lnTo>
                    <a:lnTo>
                      <a:pt x="140" y="380"/>
                    </a:lnTo>
                    <a:lnTo>
                      <a:pt x="116" y="320"/>
                    </a:lnTo>
                    <a:lnTo>
                      <a:pt x="94" y="268"/>
                    </a:lnTo>
                    <a:lnTo>
                      <a:pt x="76" y="211"/>
                    </a:lnTo>
                    <a:lnTo>
                      <a:pt x="55" y="158"/>
                    </a:lnTo>
                    <a:lnTo>
                      <a:pt x="40" y="106"/>
                    </a:lnTo>
                    <a:lnTo>
                      <a:pt x="25" y="50"/>
                    </a:lnTo>
                    <a:lnTo>
                      <a:pt x="0" y="0"/>
                    </a:ln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00B0F0"/>
              </a:solidFill>
              <a:ln w="38100" cap="flat" cmpd="sng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endParaRPr lang="zh-CN" altLang="en-US" sz="105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4" name="Freeform 5"/>
              <p:cNvSpPr>
                <a:spLocks/>
              </p:cNvSpPr>
              <p:nvPr/>
            </p:nvSpPr>
            <p:spPr bwMode="auto">
              <a:xfrm rot="5400000">
                <a:off x="2887" y="2153"/>
                <a:ext cx="1028" cy="635"/>
              </a:xfrm>
              <a:custGeom>
                <a:avLst/>
                <a:gdLst/>
                <a:ahLst/>
                <a:cxnLst>
                  <a:cxn ang="0">
                    <a:pos x="0" y="2485"/>
                  </a:cxn>
                  <a:cxn ang="0">
                    <a:pos x="6472" y="2485"/>
                  </a:cxn>
                  <a:cxn ang="0">
                    <a:pos x="3236" y="0"/>
                  </a:cxn>
                  <a:cxn ang="0">
                    <a:pos x="0" y="2485"/>
                  </a:cxn>
                </a:cxnLst>
                <a:rect l="0" t="0" r="r" b="b"/>
                <a:pathLst>
                  <a:path w="6472" h="2485">
                    <a:moveTo>
                      <a:pt x="0" y="2485"/>
                    </a:moveTo>
                    <a:lnTo>
                      <a:pt x="6472" y="2485"/>
                    </a:lnTo>
                    <a:lnTo>
                      <a:pt x="3236" y="0"/>
                    </a:lnTo>
                    <a:lnTo>
                      <a:pt x="0" y="2485"/>
                    </a:lnTo>
                    <a:close/>
                  </a:path>
                </a:pathLst>
              </a:custGeom>
              <a:solidFill>
                <a:srgbClr val="00B0F0"/>
              </a:solidFill>
              <a:ln w="38100" cap="flat" cmpd="sng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5" name="Freeform 6"/>
              <p:cNvSpPr>
                <a:spLocks/>
              </p:cNvSpPr>
              <p:nvPr/>
            </p:nvSpPr>
            <p:spPr bwMode="auto">
              <a:xfrm rot="5400000">
                <a:off x="1387" y="1058"/>
                <a:ext cx="1747" cy="1645"/>
              </a:xfrm>
              <a:custGeom>
                <a:avLst/>
                <a:gdLst/>
                <a:ahLst/>
                <a:cxnLst>
                  <a:cxn ang="0">
                    <a:pos x="7309" y="222"/>
                  </a:cxn>
                  <a:cxn ang="0">
                    <a:pos x="7034" y="675"/>
                  </a:cxn>
                  <a:cxn ang="0">
                    <a:pos x="6720" y="1137"/>
                  </a:cxn>
                  <a:cxn ang="0">
                    <a:pos x="6367" y="1605"/>
                  </a:cxn>
                  <a:cxn ang="0">
                    <a:pos x="5981" y="2078"/>
                  </a:cxn>
                  <a:cxn ang="0">
                    <a:pos x="5564" y="2551"/>
                  </a:cxn>
                  <a:cxn ang="0">
                    <a:pos x="5118" y="3023"/>
                  </a:cxn>
                  <a:cxn ang="0">
                    <a:pos x="4647" y="3491"/>
                  </a:cxn>
                  <a:cxn ang="0">
                    <a:pos x="4152" y="3953"/>
                  </a:cxn>
                  <a:cxn ang="0">
                    <a:pos x="3638" y="4405"/>
                  </a:cxn>
                  <a:cxn ang="0">
                    <a:pos x="3106" y="4844"/>
                  </a:cxn>
                  <a:cxn ang="0">
                    <a:pos x="2560" y="5269"/>
                  </a:cxn>
                  <a:cxn ang="0">
                    <a:pos x="2002" y="5677"/>
                  </a:cxn>
                  <a:cxn ang="0">
                    <a:pos x="1437" y="6065"/>
                  </a:cxn>
                  <a:cxn ang="0">
                    <a:pos x="864" y="6431"/>
                  </a:cxn>
                  <a:cxn ang="0">
                    <a:pos x="288" y="6771"/>
                  </a:cxn>
                  <a:cxn ang="0">
                    <a:pos x="7647" y="6931"/>
                  </a:cxn>
                  <a:cxn ang="0">
                    <a:pos x="7915" y="6560"/>
                  </a:cxn>
                  <a:cxn ang="0">
                    <a:pos x="8180" y="6169"/>
                  </a:cxn>
                  <a:cxn ang="0">
                    <a:pos x="8442" y="5762"/>
                  </a:cxn>
                  <a:cxn ang="0">
                    <a:pos x="8696" y="5342"/>
                  </a:cxn>
                  <a:cxn ang="0">
                    <a:pos x="8946" y="4909"/>
                  </a:cxn>
                  <a:cxn ang="0">
                    <a:pos x="9188" y="4468"/>
                  </a:cxn>
                  <a:cxn ang="0">
                    <a:pos x="9422" y="4019"/>
                  </a:cxn>
                  <a:cxn ang="0">
                    <a:pos x="9647" y="3563"/>
                  </a:cxn>
                  <a:cxn ang="0">
                    <a:pos x="9862" y="3106"/>
                  </a:cxn>
                  <a:cxn ang="0">
                    <a:pos x="10066" y="2647"/>
                  </a:cxn>
                  <a:cxn ang="0">
                    <a:pos x="10257" y="2190"/>
                  </a:cxn>
                  <a:cxn ang="0">
                    <a:pos x="10436" y="1735"/>
                  </a:cxn>
                  <a:cxn ang="0">
                    <a:pos x="10601" y="1287"/>
                  </a:cxn>
                  <a:cxn ang="0">
                    <a:pos x="10750" y="847"/>
                  </a:cxn>
                  <a:cxn ang="0">
                    <a:pos x="10884" y="417"/>
                  </a:cxn>
                  <a:cxn ang="0">
                    <a:pos x="11000" y="0"/>
                  </a:cxn>
                </a:cxnLst>
                <a:rect l="0" t="0" r="r" b="b"/>
                <a:pathLst>
                  <a:path w="11000" h="6931">
                    <a:moveTo>
                      <a:pt x="7432" y="0"/>
                    </a:moveTo>
                    <a:lnTo>
                      <a:pt x="7309" y="222"/>
                    </a:lnTo>
                    <a:lnTo>
                      <a:pt x="7177" y="447"/>
                    </a:lnTo>
                    <a:lnTo>
                      <a:pt x="7034" y="675"/>
                    </a:lnTo>
                    <a:lnTo>
                      <a:pt x="6882" y="905"/>
                    </a:lnTo>
                    <a:lnTo>
                      <a:pt x="6720" y="1137"/>
                    </a:lnTo>
                    <a:lnTo>
                      <a:pt x="6548" y="1370"/>
                    </a:lnTo>
                    <a:lnTo>
                      <a:pt x="6367" y="1605"/>
                    </a:lnTo>
                    <a:lnTo>
                      <a:pt x="6178" y="1842"/>
                    </a:lnTo>
                    <a:lnTo>
                      <a:pt x="5981" y="2078"/>
                    </a:lnTo>
                    <a:lnTo>
                      <a:pt x="5776" y="2315"/>
                    </a:lnTo>
                    <a:lnTo>
                      <a:pt x="5564" y="2551"/>
                    </a:lnTo>
                    <a:lnTo>
                      <a:pt x="5344" y="2788"/>
                    </a:lnTo>
                    <a:lnTo>
                      <a:pt x="5118" y="3023"/>
                    </a:lnTo>
                    <a:lnTo>
                      <a:pt x="4886" y="3258"/>
                    </a:lnTo>
                    <a:lnTo>
                      <a:pt x="4647" y="3491"/>
                    </a:lnTo>
                    <a:lnTo>
                      <a:pt x="4402" y="3722"/>
                    </a:lnTo>
                    <a:lnTo>
                      <a:pt x="4152" y="3953"/>
                    </a:lnTo>
                    <a:lnTo>
                      <a:pt x="3897" y="4180"/>
                    </a:lnTo>
                    <a:lnTo>
                      <a:pt x="3638" y="4405"/>
                    </a:lnTo>
                    <a:lnTo>
                      <a:pt x="3374" y="4626"/>
                    </a:lnTo>
                    <a:lnTo>
                      <a:pt x="3106" y="4844"/>
                    </a:lnTo>
                    <a:lnTo>
                      <a:pt x="2835" y="5058"/>
                    </a:lnTo>
                    <a:lnTo>
                      <a:pt x="2560" y="5269"/>
                    </a:lnTo>
                    <a:lnTo>
                      <a:pt x="2282" y="5475"/>
                    </a:lnTo>
                    <a:lnTo>
                      <a:pt x="2002" y="5677"/>
                    </a:lnTo>
                    <a:lnTo>
                      <a:pt x="1720" y="5874"/>
                    </a:lnTo>
                    <a:lnTo>
                      <a:pt x="1437" y="6065"/>
                    </a:lnTo>
                    <a:lnTo>
                      <a:pt x="1151" y="6251"/>
                    </a:lnTo>
                    <a:lnTo>
                      <a:pt x="864" y="6431"/>
                    </a:lnTo>
                    <a:lnTo>
                      <a:pt x="576" y="6604"/>
                    </a:lnTo>
                    <a:lnTo>
                      <a:pt x="288" y="6771"/>
                    </a:lnTo>
                    <a:lnTo>
                      <a:pt x="0" y="6931"/>
                    </a:lnTo>
                    <a:lnTo>
                      <a:pt x="7647" y="6931"/>
                    </a:lnTo>
                    <a:lnTo>
                      <a:pt x="7782" y="6748"/>
                    </a:lnTo>
                    <a:lnTo>
                      <a:pt x="7915" y="6560"/>
                    </a:lnTo>
                    <a:lnTo>
                      <a:pt x="8049" y="6366"/>
                    </a:lnTo>
                    <a:lnTo>
                      <a:pt x="8180" y="6169"/>
                    </a:lnTo>
                    <a:lnTo>
                      <a:pt x="8312" y="5968"/>
                    </a:lnTo>
                    <a:lnTo>
                      <a:pt x="8442" y="5762"/>
                    </a:lnTo>
                    <a:lnTo>
                      <a:pt x="8570" y="5554"/>
                    </a:lnTo>
                    <a:lnTo>
                      <a:pt x="8696" y="5342"/>
                    </a:lnTo>
                    <a:lnTo>
                      <a:pt x="8822" y="5127"/>
                    </a:lnTo>
                    <a:lnTo>
                      <a:pt x="8946" y="4909"/>
                    </a:lnTo>
                    <a:lnTo>
                      <a:pt x="9069" y="4689"/>
                    </a:lnTo>
                    <a:lnTo>
                      <a:pt x="9188" y="4468"/>
                    </a:lnTo>
                    <a:lnTo>
                      <a:pt x="9307" y="4243"/>
                    </a:lnTo>
                    <a:lnTo>
                      <a:pt x="9422" y="4019"/>
                    </a:lnTo>
                    <a:lnTo>
                      <a:pt x="9536" y="3792"/>
                    </a:lnTo>
                    <a:lnTo>
                      <a:pt x="9647" y="3563"/>
                    </a:lnTo>
                    <a:lnTo>
                      <a:pt x="9756" y="3335"/>
                    </a:lnTo>
                    <a:lnTo>
                      <a:pt x="9862" y="3106"/>
                    </a:lnTo>
                    <a:lnTo>
                      <a:pt x="9966" y="2876"/>
                    </a:lnTo>
                    <a:lnTo>
                      <a:pt x="10066" y="2647"/>
                    </a:lnTo>
                    <a:lnTo>
                      <a:pt x="10163" y="2418"/>
                    </a:lnTo>
                    <a:lnTo>
                      <a:pt x="10257" y="2190"/>
                    </a:lnTo>
                    <a:lnTo>
                      <a:pt x="10348" y="1963"/>
                    </a:lnTo>
                    <a:lnTo>
                      <a:pt x="10436" y="1735"/>
                    </a:lnTo>
                    <a:lnTo>
                      <a:pt x="10520" y="1511"/>
                    </a:lnTo>
                    <a:lnTo>
                      <a:pt x="10601" y="1287"/>
                    </a:lnTo>
                    <a:lnTo>
                      <a:pt x="10677" y="1066"/>
                    </a:lnTo>
                    <a:lnTo>
                      <a:pt x="10750" y="847"/>
                    </a:lnTo>
                    <a:lnTo>
                      <a:pt x="10818" y="631"/>
                    </a:lnTo>
                    <a:lnTo>
                      <a:pt x="10884" y="417"/>
                    </a:lnTo>
                    <a:lnTo>
                      <a:pt x="10944" y="207"/>
                    </a:lnTo>
                    <a:lnTo>
                      <a:pt x="11000" y="0"/>
                    </a:lnTo>
                    <a:lnTo>
                      <a:pt x="7432" y="0"/>
                    </a:lnTo>
                    <a:close/>
                  </a:path>
                </a:pathLst>
              </a:custGeom>
              <a:solidFill>
                <a:srgbClr val="00B0F0"/>
              </a:solidFill>
              <a:ln w="38100" cap="flat" cmpd="sng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6" name="Freeform 7"/>
              <p:cNvSpPr>
                <a:spLocks/>
              </p:cNvSpPr>
              <p:nvPr/>
            </p:nvSpPr>
            <p:spPr bwMode="auto">
              <a:xfrm rot="5400000">
                <a:off x="2277" y="1947"/>
                <a:ext cx="566" cy="1048"/>
              </a:xfrm>
              <a:custGeom>
                <a:avLst/>
                <a:gdLst/>
                <a:ahLst/>
                <a:cxnLst>
                  <a:cxn ang="0">
                    <a:pos x="34" y="128"/>
                  </a:cxn>
                  <a:cxn ang="0">
                    <a:pos x="107" y="386"/>
                  </a:cxn>
                  <a:cxn ang="0">
                    <a:pos x="187" y="650"/>
                  </a:cxn>
                  <a:cxn ang="0">
                    <a:pos x="273" y="918"/>
                  </a:cxn>
                  <a:cxn ang="0">
                    <a:pos x="365" y="1190"/>
                  </a:cxn>
                  <a:cxn ang="0">
                    <a:pos x="463" y="1465"/>
                  </a:cxn>
                  <a:cxn ang="0">
                    <a:pos x="566" y="1742"/>
                  </a:cxn>
                  <a:cxn ang="0">
                    <a:pos x="676" y="2022"/>
                  </a:cxn>
                  <a:cxn ang="0">
                    <a:pos x="790" y="2304"/>
                  </a:cxn>
                  <a:cxn ang="0">
                    <a:pos x="908" y="2586"/>
                  </a:cxn>
                  <a:cxn ang="0">
                    <a:pos x="1032" y="2870"/>
                  </a:cxn>
                  <a:cxn ang="0">
                    <a:pos x="1160" y="3153"/>
                  </a:cxn>
                  <a:cxn ang="0">
                    <a:pos x="1292" y="3437"/>
                  </a:cxn>
                  <a:cxn ang="0">
                    <a:pos x="1428" y="3718"/>
                  </a:cxn>
                  <a:cxn ang="0">
                    <a:pos x="1567" y="3999"/>
                  </a:cxn>
                  <a:cxn ang="0">
                    <a:pos x="1711" y="4277"/>
                  </a:cxn>
                  <a:cxn ang="0">
                    <a:pos x="1857" y="4277"/>
                  </a:cxn>
                  <a:cxn ang="0">
                    <a:pos x="2001" y="3999"/>
                  </a:cxn>
                  <a:cxn ang="0">
                    <a:pos x="2140" y="3718"/>
                  </a:cxn>
                  <a:cxn ang="0">
                    <a:pos x="2276" y="3437"/>
                  </a:cxn>
                  <a:cxn ang="0">
                    <a:pos x="2408" y="3153"/>
                  </a:cxn>
                  <a:cxn ang="0">
                    <a:pos x="2536" y="2870"/>
                  </a:cxn>
                  <a:cxn ang="0">
                    <a:pos x="2660" y="2586"/>
                  </a:cxn>
                  <a:cxn ang="0">
                    <a:pos x="2778" y="2304"/>
                  </a:cxn>
                  <a:cxn ang="0">
                    <a:pos x="2892" y="2022"/>
                  </a:cxn>
                  <a:cxn ang="0">
                    <a:pos x="3002" y="1742"/>
                  </a:cxn>
                  <a:cxn ang="0">
                    <a:pos x="3105" y="1465"/>
                  </a:cxn>
                  <a:cxn ang="0">
                    <a:pos x="3203" y="1190"/>
                  </a:cxn>
                  <a:cxn ang="0">
                    <a:pos x="3295" y="918"/>
                  </a:cxn>
                  <a:cxn ang="0">
                    <a:pos x="3381" y="650"/>
                  </a:cxn>
                  <a:cxn ang="0">
                    <a:pos x="3461" y="386"/>
                  </a:cxn>
                  <a:cxn ang="0">
                    <a:pos x="3534" y="128"/>
                  </a:cxn>
                  <a:cxn ang="0">
                    <a:pos x="0" y="0"/>
                  </a:cxn>
                </a:cxnLst>
                <a:rect l="0" t="0" r="r" b="b"/>
                <a:pathLst>
                  <a:path w="3568" h="4416">
                    <a:moveTo>
                      <a:pt x="0" y="0"/>
                    </a:moveTo>
                    <a:lnTo>
                      <a:pt x="34" y="128"/>
                    </a:lnTo>
                    <a:lnTo>
                      <a:pt x="70" y="256"/>
                    </a:lnTo>
                    <a:lnTo>
                      <a:pt x="107" y="386"/>
                    </a:lnTo>
                    <a:lnTo>
                      <a:pt x="146" y="517"/>
                    </a:lnTo>
                    <a:lnTo>
                      <a:pt x="187" y="650"/>
                    </a:lnTo>
                    <a:lnTo>
                      <a:pt x="229" y="784"/>
                    </a:lnTo>
                    <a:lnTo>
                      <a:pt x="273" y="918"/>
                    </a:lnTo>
                    <a:lnTo>
                      <a:pt x="319" y="1053"/>
                    </a:lnTo>
                    <a:lnTo>
                      <a:pt x="365" y="1190"/>
                    </a:lnTo>
                    <a:lnTo>
                      <a:pt x="413" y="1328"/>
                    </a:lnTo>
                    <a:lnTo>
                      <a:pt x="463" y="1465"/>
                    </a:lnTo>
                    <a:lnTo>
                      <a:pt x="514" y="1603"/>
                    </a:lnTo>
                    <a:lnTo>
                      <a:pt x="566" y="1742"/>
                    </a:lnTo>
                    <a:lnTo>
                      <a:pt x="620" y="1882"/>
                    </a:lnTo>
                    <a:lnTo>
                      <a:pt x="676" y="2022"/>
                    </a:lnTo>
                    <a:lnTo>
                      <a:pt x="732" y="2163"/>
                    </a:lnTo>
                    <a:lnTo>
                      <a:pt x="790" y="2304"/>
                    </a:lnTo>
                    <a:lnTo>
                      <a:pt x="849" y="2445"/>
                    </a:lnTo>
                    <a:lnTo>
                      <a:pt x="908" y="2586"/>
                    </a:lnTo>
                    <a:lnTo>
                      <a:pt x="970" y="2728"/>
                    </a:lnTo>
                    <a:lnTo>
                      <a:pt x="1032" y="2870"/>
                    </a:lnTo>
                    <a:lnTo>
                      <a:pt x="1095" y="3011"/>
                    </a:lnTo>
                    <a:lnTo>
                      <a:pt x="1160" y="3153"/>
                    </a:lnTo>
                    <a:lnTo>
                      <a:pt x="1225" y="3295"/>
                    </a:lnTo>
                    <a:lnTo>
                      <a:pt x="1292" y="3437"/>
                    </a:lnTo>
                    <a:lnTo>
                      <a:pt x="1359" y="3577"/>
                    </a:lnTo>
                    <a:lnTo>
                      <a:pt x="1428" y="3718"/>
                    </a:lnTo>
                    <a:lnTo>
                      <a:pt x="1497" y="3858"/>
                    </a:lnTo>
                    <a:lnTo>
                      <a:pt x="1567" y="3999"/>
                    </a:lnTo>
                    <a:lnTo>
                      <a:pt x="1639" y="4138"/>
                    </a:lnTo>
                    <a:lnTo>
                      <a:pt x="1711" y="4277"/>
                    </a:lnTo>
                    <a:lnTo>
                      <a:pt x="1784" y="4416"/>
                    </a:lnTo>
                    <a:lnTo>
                      <a:pt x="1857" y="4277"/>
                    </a:lnTo>
                    <a:lnTo>
                      <a:pt x="1929" y="4138"/>
                    </a:lnTo>
                    <a:lnTo>
                      <a:pt x="2001" y="3999"/>
                    </a:lnTo>
                    <a:lnTo>
                      <a:pt x="2071" y="3858"/>
                    </a:lnTo>
                    <a:lnTo>
                      <a:pt x="2140" y="3718"/>
                    </a:lnTo>
                    <a:lnTo>
                      <a:pt x="2208" y="3577"/>
                    </a:lnTo>
                    <a:lnTo>
                      <a:pt x="2276" y="3437"/>
                    </a:lnTo>
                    <a:lnTo>
                      <a:pt x="2343" y="3295"/>
                    </a:lnTo>
                    <a:lnTo>
                      <a:pt x="2408" y="3153"/>
                    </a:lnTo>
                    <a:lnTo>
                      <a:pt x="2473" y="3011"/>
                    </a:lnTo>
                    <a:lnTo>
                      <a:pt x="2536" y="2870"/>
                    </a:lnTo>
                    <a:lnTo>
                      <a:pt x="2598" y="2728"/>
                    </a:lnTo>
                    <a:lnTo>
                      <a:pt x="2660" y="2586"/>
                    </a:lnTo>
                    <a:lnTo>
                      <a:pt x="2719" y="2445"/>
                    </a:lnTo>
                    <a:lnTo>
                      <a:pt x="2778" y="2304"/>
                    </a:lnTo>
                    <a:lnTo>
                      <a:pt x="2836" y="2163"/>
                    </a:lnTo>
                    <a:lnTo>
                      <a:pt x="2892" y="2022"/>
                    </a:lnTo>
                    <a:lnTo>
                      <a:pt x="2948" y="1882"/>
                    </a:lnTo>
                    <a:lnTo>
                      <a:pt x="3002" y="1742"/>
                    </a:lnTo>
                    <a:lnTo>
                      <a:pt x="3054" y="1603"/>
                    </a:lnTo>
                    <a:lnTo>
                      <a:pt x="3105" y="1465"/>
                    </a:lnTo>
                    <a:lnTo>
                      <a:pt x="3155" y="1328"/>
                    </a:lnTo>
                    <a:lnTo>
                      <a:pt x="3203" y="1190"/>
                    </a:lnTo>
                    <a:lnTo>
                      <a:pt x="3249" y="1053"/>
                    </a:lnTo>
                    <a:lnTo>
                      <a:pt x="3295" y="918"/>
                    </a:lnTo>
                    <a:lnTo>
                      <a:pt x="3339" y="784"/>
                    </a:lnTo>
                    <a:lnTo>
                      <a:pt x="3381" y="650"/>
                    </a:lnTo>
                    <a:lnTo>
                      <a:pt x="3422" y="517"/>
                    </a:lnTo>
                    <a:lnTo>
                      <a:pt x="3461" y="386"/>
                    </a:lnTo>
                    <a:lnTo>
                      <a:pt x="3498" y="256"/>
                    </a:lnTo>
                    <a:lnTo>
                      <a:pt x="3534" y="128"/>
                    </a:lnTo>
                    <a:lnTo>
                      <a:pt x="356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0F0"/>
              </a:solidFill>
              <a:ln w="38100" cap="flat" cmpd="sng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2926668" y="5301208"/>
              <a:ext cx="4968875" cy="865188"/>
            </a:xfrm>
            <a:prstGeom prst="rect">
              <a:avLst/>
            </a:prstGeom>
            <a:noFill/>
            <a:ln w="19050">
              <a:solidFill>
                <a:srgbClr val="94DAE2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9" name="Group 11"/>
            <p:cNvGrpSpPr>
              <a:grpSpLocks/>
            </p:cNvGrpSpPr>
            <p:nvPr/>
          </p:nvGrpSpPr>
          <p:grpSpPr bwMode="auto">
            <a:xfrm>
              <a:off x="3179081" y="5455123"/>
              <a:ext cx="4429125" cy="649288"/>
              <a:chOff x="1179" y="3475"/>
              <a:chExt cx="2790" cy="409"/>
            </a:xfrm>
          </p:grpSpPr>
          <p:sp>
            <p:nvSpPr>
              <p:cNvPr id="19" name="AutoShape 12"/>
              <p:cNvSpPr>
                <a:spLocks noChangeArrowheads="1"/>
              </p:cNvSpPr>
              <p:nvPr/>
            </p:nvSpPr>
            <p:spPr bwMode="auto">
              <a:xfrm>
                <a:off x="1179" y="3476"/>
                <a:ext cx="431" cy="408"/>
              </a:xfrm>
              <a:prstGeom prst="can">
                <a:avLst>
                  <a:gd name="adj" fmla="val 21079"/>
                </a:avLst>
              </a:prstGeom>
              <a:solidFill>
                <a:srgbClr val="94DAE2"/>
              </a:solidFill>
              <a:ln w="9525">
                <a:solidFill>
                  <a:srgbClr val="94DAE2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0" name="AutoShape 13"/>
              <p:cNvSpPr>
                <a:spLocks noChangeArrowheads="1"/>
              </p:cNvSpPr>
              <p:nvPr/>
            </p:nvSpPr>
            <p:spPr bwMode="auto">
              <a:xfrm>
                <a:off x="1995" y="3475"/>
                <a:ext cx="431" cy="408"/>
              </a:xfrm>
              <a:prstGeom prst="can">
                <a:avLst>
                  <a:gd name="adj" fmla="val 25000"/>
                </a:avLst>
              </a:prstGeom>
              <a:solidFill>
                <a:srgbClr val="94DAE2"/>
              </a:solidFill>
              <a:ln w="9525">
                <a:solidFill>
                  <a:srgbClr val="94DAE2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1" name="AutoShape 14"/>
              <p:cNvSpPr>
                <a:spLocks noChangeArrowheads="1"/>
              </p:cNvSpPr>
              <p:nvPr/>
            </p:nvSpPr>
            <p:spPr bwMode="auto">
              <a:xfrm>
                <a:off x="2812" y="3475"/>
                <a:ext cx="431" cy="408"/>
              </a:xfrm>
              <a:prstGeom prst="can">
                <a:avLst>
                  <a:gd name="adj" fmla="val 19116"/>
                </a:avLst>
              </a:prstGeom>
              <a:solidFill>
                <a:srgbClr val="94DAE2"/>
              </a:solidFill>
              <a:ln w="9525">
                <a:solidFill>
                  <a:srgbClr val="94DAE2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22" name="AutoShape 15"/>
              <p:cNvSpPr>
                <a:spLocks noChangeArrowheads="1"/>
              </p:cNvSpPr>
              <p:nvPr/>
            </p:nvSpPr>
            <p:spPr bwMode="auto">
              <a:xfrm>
                <a:off x="3538" y="3475"/>
                <a:ext cx="431" cy="408"/>
              </a:xfrm>
              <a:prstGeom prst="can">
                <a:avLst>
                  <a:gd name="adj" fmla="val 23037"/>
                </a:avLst>
              </a:prstGeom>
              <a:solidFill>
                <a:srgbClr val="94DAE2"/>
              </a:solidFill>
              <a:ln w="9525">
                <a:solidFill>
                  <a:srgbClr val="94DAE2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 sz="105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10" name="AutoShape 16"/>
            <p:cNvSpPr>
              <a:spLocks noChangeArrowheads="1"/>
            </p:cNvSpPr>
            <p:nvPr/>
          </p:nvSpPr>
          <p:spPr bwMode="auto">
            <a:xfrm>
              <a:off x="4907868" y="3848572"/>
              <a:ext cx="936625" cy="863600"/>
            </a:xfrm>
            <a:prstGeom prst="can">
              <a:avLst>
                <a:gd name="adj" fmla="val 16727"/>
              </a:avLst>
            </a:prstGeom>
            <a:solidFill>
              <a:srgbClr val="F3D2D5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1" name="AutoShape 17"/>
            <p:cNvSpPr>
              <a:spLocks noChangeArrowheads="1"/>
            </p:cNvSpPr>
            <p:nvPr/>
          </p:nvSpPr>
          <p:spPr bwMode="auto">
            <a:xfrm>
              <a:off x="3179078" y="5420049"/>
              <a:ext cx="684212" cy="647700"/>
            </a:xfrm>
            <a:prstGeom prst="can">
              <a:avLst>
                <a:gd name="adj" fmla="val 21079"/>
              </a:avLst>
            </a:prstGeom>
            <a:solidFill>
              <a:srgbClr val="94DAE2"/>
            </a:solidFill>
            <a:ln w="9525">
              <a:solidFill>
                <a:srgbClr val="94DAE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物理盘</a:t>
              </a:r>
            </a:p>
          </p:txBody>
        </p:sp>
        <p:sp>
          <p:nvSpPr>
            <p:cNvPr id="12" name="AutoShape 18"/>
            <p:cNvSpPr>
              <a:spLocks noChangeArrowheads="1"/>
            </p:cNvSpPr>
            <p:nvPr/>
          </p:nvSpPr>
          <p:spPr bwMode="auto">
            <a:xfrm>
              <a:off x="4474478" y="5420049"/>
              <a:ext cx="684212" cy="647700"/>
            </a:xfrm>
            <a:prstGeom prst="can">
              <a:avLst>
                <a:gd name="adj" fmla="val 25000"/>
              </a:avLst>
            </a:prstGeom>
            <a:solidFill>
              <a:srgbClr val="94DAE2"/>
            </a:solidFill>
            <a:ln w="9525">
              <a:solidFill>
                <a:srgbClr val="94DAE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物理盘</a:t>
              </a:r>
            </a:p>
          </p:txBody>
        </p:sp>
        <p:sp>
          <p:nvSpPr>
            <p:cNvPr id="13" name="AutoShape 19"/>
            <p:cNvSpPr>
              <a:spLocks noChangeArrowheads="1"/>
            </p:cNvSpPr>
            <p:nvPr/>
          </p:nvSpPr>
          <p:spPr bwMode="auto">
            <a:xfrm>
              <a:off x="5771468" y="5420049"/>
              <a:ext cx="684213" cy="647700"/>
            </a:xfrm>
            <a:prstGeom prst="can">
              <a:avLst>
                <a:gd name="adj" fmla="val 19116"/>
              </a:avLst>
            </a:prstGeom>
            <a:solidFill>
              <a:srgbClr val="94DAE2"/>
            </a:solidFill>
            <a:ln w="9525">
              <a:solidFill>
                <a:srgbClr val="94DAE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物理盘</a:t>
              </a:r>
            </a:p>
          </p:txBody>
        </p:sp>
        <p:sp>
          <p:nvSpPr>
            <p:cNvPr id="14" name="AutoShape 20"/>
            <p:cNvSpPr>
              <a:spLocks noChangeArrowheads="1"/>
            </p:cNvSpPr>
            <p:nvPr/>
          </p:nvSpPr>
          <p:spPr bwMode="auto">
            <a:xfrm>
              <a:off x="6923993" y="5420049"/>
              <a:ext cx="684213" cy="647700"/>
            </a:xfrm>
            <a:prstGeom prst="can">
              <a:avLst>
                <a:gd name="adj" fmla="val 23037"/>
              </a:avLst>
            </a:prstGeom>
            <a:solidFill>
              <a:srgbClr val="94DAE2"/>
            </a:solidFill>
            <a:ln w="9525">
              <a:solidFill>
                <a:srgbClr val="94DAE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物理盘</a:t>
              </a:r>
            </a:p>
          </p:txBody>
        </p:sp>
        <p:sp>
          <p:nvSpPr>
            <p:cNvPr id="15" name="Text Box 10"/>
            <p:cNvSpPr txBox="1">
              <a:spLocks noChangeArrowheads="1"/>
            </p:cNvSpPr>
            <p:nvPr/>
          </p:nvSpPr>
          <p:spPr bwMode="auto">
            <a:xfrm>
              <a:off x="5888374" y="4134378"/>
              <a:ext cx="1377725" cy="3803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 dirty="0"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逻辑硬盘</a:t>
              </a:r>
              <a:endPara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4763403" y="3848572"/>
              <a:ext cx="1182401" cy="936402"/>
            </a:xfrm>
            <a:prstGeom prst="rect">
              <a:avLst/>
            </a:prstGeom>
            <a:noFill/>
            <a:ln w="12700">
              <a:solidFill>
                <a:srgbClr val="94DAE2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7" name="AutoShape 31"/>
            <p:cNvSpPr>
              <a:spLocks noChangeArrowheads="1"/>
            </p:cNvSpPr>
            <p:nvPr/>
          </p:nvSpPr>
          <p:spPr bwMode="auto">
            <a:xfrm>
              <a:off x="4907868" y="4435723"/>
              <a:ext cx="936625" cy="323851"/>
            </a:xfrm>
            <a:prstGeom prst="can">
              <a:avLst>
                <a:gd name="adj" fmla="val 32843"/>
              </a:avLst>
            </a:prstGeom>
            <a:solidFill>
              <a:srgbClr val="F3D2D5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8" name="AutoShape 33"/>
            <p:cNvSpPr>
              <a:spLocks noChangeArrowheads="1"/>
            </p:cNvSpPr>
            <p:nvPr/>
          </p:nvSpPr>
          <p:spPr bwMode="auto">
            <a:xfrm>
              <a:off x="4907868" y="3861049"/>
              <a:ext cx="936625" cy="323851"/>
            </a:xfrm>
            <a:prstGeom prst="can">
              <a:avLst>
                <a:gd name="adj" fmla="val 32843"/>
              </a:avLst>
            </a:prstGeom>
            <a:solidFill>
              <a:srgbClr val="F3D2D5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05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0001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RAID</a:t>
            </a:r>
            <a:r>
              <a:rPr lang="zh-CN" altLang="en-US" dirty="0">
                <a:sym typeface="Huawei Sans" panose="020C0503030203020204" pitchFamily="34" charset="0"/>
              </a:rPr>
              <a:t>热备和重构概念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55612" y="933450"/>
            <a:ext cx="11293475" cy="4879805"/>
          </a:xfrm>
        </p:spPr>
        <p:txBody>
          <a:bodyPr/>
          <a:lstStyle/>
          <a:p>
            <a:r>
              <a:rPr lang="zh-CN" altLang="en-US" sz="1800" dirty="0">
                <a:sym typeface="Huawei Sans" panose="020C0503030203020204" pitchFamily="34" charset="0"/>
              </a:rPr>
              <a:t>热备（</a:t>
            </a:r>
            <a:r>
              <a:rPr lang="en-US" altLang="zh-CN" sz="1800" dirty="0">
                <a:sym typeface="Huawei Sans" panose="020C0503030203020204" pitchFamily="34" charset="0"/>
              </a:rPr>
              <a:t>Hot Spare</a:t>
            </a:r>
            <a:r>
              <a:rPr lang="zh-CN" altLang="en-US" sz="1800" dirty="0">
                <a:sym typeface="Huawei Sans" panose="020C0503030203020204" pitchFamily="34" charset="0"/>
              </a:rPr>
              <a:t>）的定义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600" dirty="0">
                <a:sym typeface="Huawei Sans" panose="020C0503030203020204" pitchFamily="34" charset="0"/>
              </a:rPr>
              <a:t>当冗余的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组中某个硬盘失效时，在不干扰当前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系统正常使用的情况下，用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系统中另外一个正常的备用硬盘自动顶替失效硬盘，及时保证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系统的冗余性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r>
              <a:rPr lang="zh-CN" altLang="en-US" sz="1800" dirty="0">
                <a:sym typeface="Huawei Sans" panose="020C0503030203020204" pitchFamily="34" charset="0"/>
              </a:rPr>
              <a:t>热备一般分为两种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600" dirty="0">
                <a:sym typeface="Huawei Sans" panose="020C0503030203020204" pitchFamily="34" charset="0"/>
              </a:rPr>
              <a:t>全局式：备用硬盘为系统中所有的冗余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组共享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600" dirty="0">
                <a:sym typeface="Huawei Sans" panose="020C0503030203020204" pitchFamily="34" charset="0"/>
              </a:rPr>
              <a:t>专用式：备用硬盘为系统中某一组冗余</a:t>
            </a:r>
            <a:r>
              <a:rPr lang="en-US" altLang="zh-CN" sz="1600" dirty="0">
                <a:sym typeface="Huawei Sans" panose="020C0503030203020204" pitchFamily="34" charset="0"/>
              </a:rPr>
              <a:t>RAID</a:t>
            </a:r>
            <a:r>
              <a:rPr lang="zh-CN" altLang="en-US" sz="1600" dirty="0">
                <a:sym typeface="Huawei Sans" panose="020C0503030203020204" pitchFamily="34" charset="0"/>
              </a:rPr>
              <a:t>组专用</a:t>
            </a:r>
            <a:endParaRPr lang="en-US" altLang="zh-CN" sz="16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圆角矩形 3"/>
          <p:cNvSpPr/>
          <p:nvPr/>
        </p:nvSpPr>
        <p:spPr bwMode="auto">
          <a:xfrm>
            <a:off x="2625474" y="3490378"/>
            <a:ext cx="7089152" cy="2698688"/>
          </a:xfrm>
          <a:prstGeom prst="roundRect">
            <a:avLst/>
          </a:prstGeom>
          <a:solidFill>
            <a:schemeClr val="bg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050861" y="3494395"/>
            <a:ext cx="6511602" cy="2574851"/>
            <a:chOff x="2747381" y="3486294"/>
            <a:chExt cx="6924671" cy="2715014"/>
          </a:xfrm>
        </p:grpSpPr>
        <p:sp>
          <p:nvSpPr>
            <p:cNvPr id="22" name="Line 24"/>
            <p:cNvSpPr>
              <a:spLocks noChangeShapeType="1"/>
            </p:cNvSpPr>
            <p:nvPr/>
          </p:nvSpPr>
          <p:spPr bwMode="auto">
            <a:xfrm>
              <a:off x="9257715" y="4081683"/>
              <a:ext cx="0" cy="545729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6" name="Text Box 3"/>
            <p:cNvSpPr txBox="1">
              <a:spLocks noChangeArrowheads="1"/>
            </p:cNvSpPr>
            <p:nvPr/>
          </p:nvSpPr>
          <p:spPr bwMode="auto">
            <a:xfrm>
              <a:off x="4372697" y="5202831"/>
              <a:ext cx="64139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数据盘</a:t>
              </a:r>
            </a:p>
          </p:txBody>
        </p:sp>
        <p:sp>
          <p:nvSpPr>
            <p:cNvPr id="7" name="Line 4"/>
            <p:cNvSpPr>
              <a:spLocks noChangeShapeType="1"/>
            </p:cNvSpPr>
            <p:nvPr/>
          </p:nvSpPr>
          <p:spPr bwMode="auto">
            <a:xfrm flipH="1">
              <a:off x="4655553" y="4086076"/>
              <a:ext cx="12700" cy="47307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8" name="Line 5"/>
            <p:cNvSpPr>
              <a:spLocks noChangeShapeType="1"/>
            </p:cNvSpPr>
            <p:nvPr/>
          </p:nvSpPr>
          <p:spPr bwMode="auto">
            <a:xfrm flipV="1">
              <a:off x="4663491" y="4086073"/>
              <a:ext cx="4600575" cy="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9" name="Line 6"/>
            <p:cNvSpPr>
              <a:spLocks noChangeShapeType="1"/>
            </p:cNvSpPr>
            <p:nvPr/>
          </p:nvSpPr>
          <p:spPr bwMode="auto">
            <a:xfrm flipH="1">
              <a:off x="5916027" y="4086076"/>
              <a:ext cx="0" cy="460702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0" name="AutoShape 7"/>
            <p:cNvSpPr>
              <a:spLocks noChangeArrowheads="1"/>
            </p:cNvSpPr>
            <p:nvPr/>
          </p:nvSpPr>
          <p:spPr bwMode="auto">
            <a:xfrm>
              <a:off x="5507856" y="4546778"/>
              <a:ext cx="828675" cy="648443"/>
            </a:xfrm>
            <a:prstGeom prst="can">
              <a:avLst>
                <a:gd name="adj" fmla="val 32843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1" name="Rectangle 8"/>
            <p:cNvSpPr>
              <a:spLocks noChangeArrowheads="1"/>
            </p:cNvSpPr>
            <p:nvPr/>
          </p:nvSpPr>
          <p:spPr bwMode="gray">
            <a:xfrm>
              <a:off x="5705134" y="4843312"/>
              <a:ext cx="380511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A1</a:t>
              </a:r>
            </a:p>
          </p:txBody>
        </p:sp>
        <p:grpSp>
          <p:nvGrpSpPr>
            <p:cNvPr id="12" name="Group 9"/>
            <p:cNvGrpSpPr>
              <a:grpSpLocks/>
            </p:cNvGrpSpPr>
            <p:nvPr/>
          </p:nvGrpSpPr>
          <p:grpSpPr bwMode="auto">
            <a:xfrm>
              <a:off x="4258681" y="4519463"/>
              <a:ext cx="828675" cy="683369"/>
              <a:chOff x="1338" y="2750"/>
              <a:chExt cx="522" cy="522"/>
            </a:xfrm>
            <a:solidFill>
              <a:schemeClr val="bg2"/>
            </a:solidFill>
          </p:grpSpPr>
          <p:sp>
            <p:nvSpPr>
              <p:cNvPr id="34" name="AutoShape 10"/>
              <p:cNvSpPr>
                <a:spLocks noChangeArrowheads="1"/>
              </p:cNvSpPr>
              <p:nvPr/>
            </p:nvSpPr>
            <p:spPr bwMode="auto">
              <a:xfrm>
                <a:off x="1338" y="2750"/>
                <a:ext cx="522" cy="522"/>
              </a:xfrm>
              <a:prstGeom prst="can">
                <a:avLst>
                  <a:gd name="adj" fmla="val 32843"/>
                </a:avLst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endParaRPr lang="zh-CN" altLang="en-US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5" name="Rectangle 11"/>
              <p:cNvSpPr>
                <a:spLocks noChangeArrowheads="1"/>
              </p:cNvSpPr>
              <p:nvPr/>
            </p:nvSpPr>
            <p:spPr bwMode="gray">
              <a:xfrm>
                <a:off x="1454" y="2954"/>
                <a:ext cx="293" cy="231"/>
              </a:xfrm>
              <a:prstGeom prst="rect">
                <a:avLst/>
              </a:prstGeom>
              <a:grpFill/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sz="120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cs typeface="+mn-ea"/>
                    <a:sym typeface="Huawei Sans" panose="020C0503030203020204" pitchFamily="34" charset="0"/>
                  </a:rPr>
                  <a:t>A0</a:t>
                </a:r>
              </a:p>
            </p:txBody>
          </p:sp>
        </p:grpSp>
        <p:sp>
          <p:nvSpPr>
            <p:cNvPr id="13" name="AutoShape 12"/>
            <p:cNvSpPr>
              <a:spLocks noChangeArrowheads="1"/>
            </p:cNvSpPr>
            <p:nvPr/>
          </p:nvSpPr>
          <p:spPr bwMode="auto">
            <a:xfrm>
              <a:off x="8843377" y="4590024"/>
              <a:ext cx="828675" cy="576063"/>
            </a:xfrm>
            <a:prstGeom prst="can">
              <a:avLst>
                <a:gd name="adj" fmla="val 32843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gray">
            <a:xfrm>
              <a:off x="9150916" y="4844379"/>
              <a:ext cx="27074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P</a:t>
              </a:r>
            </a:p>
          </p:txBody>
        </p:sp>
        <p:sp>
          <p:nvSpPr>
            <p:cNvPr id="15" name="AutoShape 14"/>
            <p:cNvSpPr>
              <a:spLocks noChangeArrowheads="1"/>
            </p:cNvSpPr>
            <p:nvPr/>
          </p:nvSpPr>
          <p:spPr bwMode="auto">
            <a:xfrm>
              <a:off x="4282493" y="5553236"/>
              <a:ext cx="828675" cy="648072"/>
            </a:xfrm>
            <a:prstGeom prst="can">
              <a:avLst>
                <a:gd name="adj" fmla="val 32843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热备盘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gray">
            <a:xfrm>
              <a:off x="4508707" y="3616600"/>
              <a:ext cx="369377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A0</a:t>
              </a:r>
            </a:p>
          </p:txBody>
        </p:sp>
        <p:grpSp>
          <p:nvGrpSpPr>
            <p:cNvPr id="17" name="Group 16"/>
            <p:cNvGrpSpPr>
              <a:grpSpLocks/>
            </p:cNvGrpSpPr>
            <p:nvPr/>
          </p:nvGrpSpPr>
          <p:grpSpPr bwMode="auto">
            <a:xfrm>
              <a:off x="4366628" y="4627412"/>
              <a:ext cx="612998" cy="575419"/>
              <a:chOff x="703" y="2886"/>
              <a:chExt cx="408" cy="453"/>
            </a:xfrm>
          </p:grpSpPr>
          <p:sp>
            <p:nvSpPr>
              <p:cNvPr id="32" name="Line 17"/>
              <p:cNvSpPr>
                <a:spLocks noChangeShapeType="1"/>
              </p:cNvSpPr>
              <p:nvPr/>
            </p:nvSpPr>
            <p:spPr bwMode="auto">
              <a:xfrm flipH="1">
                <a:off x="703" y="2886"/>
                <a:ext cx="408" cy="453"/>
              </a:xfrm>
              <a:prstGeom prst="line">
                <a:avLst/>
              </a:prstGeom>
              <a:noFill/>
              <a:ln w="76200">
                <a:solidFill>
                  <a:srgbClr val="00B0F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3" name="Line 18"/>
              <p:cNvSpPr>
                <a:spLocks noChangeShapeType="1"/>
              </p:cNvSpPr>
              <p:nvPr/>
            </p:nvSpPr>
            <p:spPr bwMode="auto">
              <a:xfrm>
                <a:off x="703" y="2886"/>
                <a:ext cx="408" cy="453"/>
              </a:xfrm>
              <a:prstGeom prst="line">
                <a:avLst/>
              </a:prstGeom>
              <a:noFill/>
              <a:ln w="76200">
                <a:solidFill>
                  <a:srgbClr val="00B0F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18" name="Rectangle 19"/>
            <p:cNvSpPr>
              <a:spLocks noChangeArrowheads="1"/>
            </p:cNvSpPr>
            <p:nvPr/>
          </p:nvSpPr>
          <p:spPr bwMode="gray">
            <a:xfrm>
              <a:off x="5705134" y="4843312"/>
              <a:ext cx="380511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A1</a:t>
              </a:r>
            </a:p>
          </p:txBody>
        </p:sp>
        <p:sp>
          <p:nvSpPr>
            <p:cNvPr id="19" name="Rectangle 20"/>
            <p:cNvSpPr>
              <a:spLocks noChangeArrowheads="1"/>
            </p:cNvSpPr>
            <p:nvPr/>
          </p:nvSpPr>
          <p:spPr bwMode="gray">
            <a:xfrm>
              <a:off x="9150916" y="4842791"/>
              <a:ext cx="27074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P</a:t>
              </a:r>
            </a:p>
          </p:txBody>
        </p:sp>
        <p:sp>
          <p:nvSpPr>
            <p:cNvPr id="20" name="AutoShape 22"/>
            <p:cNvSpPr>
              <a:spLocks noChangeArrowheads="1"/>
            </p:cNvSpPr>
            <p:nvPr/>
          </p:nvSpPr>
          <p:spPr bwMode="gray">
            <a:xfrm>
              <a:off x="5493118" y="3486294"/>
              <a:ext cx="644346" cy="580200"/>
            </a:xfrm>
            <a:prstGeom prst="leftArrow">
              <a:avLst>
                <a:gd name="adj1" fmla="val 50000"/>
                <a:gd name="adj2" fmla="val 28814"/>
              </a:avLst>
            </a:prstGeom>
            <a:solidFill>
              <a:srgbClr val="94DAE2"/>
            </a:solidFill>
            <a:ln w="9525" algn="ctr">
              <a:solidFill>
                <a:srgbClr val="94DAE2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/>
              <a:r>
                <a:rPr lang="zh-CN" altLang="en-US" sz="1200" dirty="0"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重构</a:t>
              </a:r>
            </a:p>
          </p:txBody>
        </p:sp>
        <p:sp>
          <p:nvSpPr>
            <p:cNvPr id="21" name="AutoShape 23"/>
            <p:cNvSpPr>
              <a:spLocks noChangeArrowheads="1"/>
            </p:cNvSpPr>
            <p:nvPr/>
          </p:nvSpPr>
          <p:spPr bwMode="auto">
            <a:xfrm>
              <a:off x="2782305" y="3906686"/>
              <a:ext cx="936625" cy="755651"/>
            </a:xfrm>
            <a:prstGeom prst="irregularSeal1">
              <a:avLst/>
            </a:prstGeom>
            <a:solidFill>
              <a:srgbClr val="94DAE2"/>
            </a:solidFill>
            <a:ln w="6350">
              <a:solidFill>
                <a:srgbClr val="94DAE2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kumimoji="1" lang="zh-CN" altLang="en-US" sz="1200" dirty="0"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故障</a:t>
              </a:r>
            </a:p>
          </p:txBody>
        </p:sp>
        <p:sp>
          <p:nvSpPr>
            <p:cNvPr id="23" name="Text Box 25"/>
            <p:cNvSpPr txBox="1">
              <a:spLocks noChangeArrowheads="1"/>
            </p:cNvSpPr>
            <p:nvPr/>
          </p:nvSpPr>
          <p:spPr bwMode="auto">
            <a:xfrm>
              <a:off x="5629462" y="5202832"/>
              <a:ext cx="64139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数据盘</a:t>
              </a:r>
            </a:p>
          </p:txBody>
        </p:sp>
        <p:sp>
          <p:nvSpPr>
            <p:cNvPr id="24" name="Text Box 26"/>
            <p:cNvSpPr txBox="1">
              <a:spLocks noChangeArrowheads="1"/>
            </p:cNvSpPr>
            <p:nvPr/>
          </p:nvSpPr>
          <p:spPr bwMode="auto">
            <a:xfrm>
              <a:off x="8942574" y="5202832"/>
              <a:ext cx="64139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校验盘</a:t>
              </a:r>
            </a:p>
          </p:txBody>
        </p:sp>
        <p:sp>
          <p:nvSpPr>
            <p:cNvPr id="25" name="Line 27"/>
            <p:cNvSpPr>
              <a:spLocks noChangeShapeType="1"/>
            </p:cNvSpPr>
            <p:nvPr/>
          </p:nvSpPr>
          <p:spPr bwMode="auto">
            <a:xfrm flipH="1">
              <a:off x="7105064" y="4086076"/>
              <a:ext cx="0" cy="46831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6" name="AutoShape 28"/>
            <p:cNvSpPr>
              <a:spLocks noChangeArrowheads="1"/>
            </p:cNvSpPr>
            <p:nvPr/>
          </p:nvSpPr>
          <p:spPr bwMode="auto">
            <a:xfrm>
              <a:off x="6695580" y="4546778"/>
              <a:ext cx="828675" cy="648443"/>
            </a:xfrm>
            <a:prstGeom prst="can">
              <a:avLst>
                <a:gd name="adj" fmla="val 32843"/>
              </a:avLst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endParaRPr lang="zh-CN" altLang="en-US" sz="120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7" name="Rectangle 29"/>
            <p:cNvSpPr>
              <a:spLocks noChangeArrowheads="1"/>
            </p:cNvSpPr>
            <p:nvPr/>
          </p:nvSpPr>
          <p:spPr bwMode="gray">
            <a:xfrm>
              <a:off x="6899739" y="4843312"/>
              <a:ext cx="369376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A2</a:t>
              </a:r>
            </a:p>
          </p:txBody>
        </p:sp>
        <p:sp>
          <p:nvSpPr>
            <p:cNvPr id="28" name="Rectangle 30"/>
            <p:cNvSpPr>
              <a:spLocks noChangeArrowheads="1"/>
            </p:cNvSpPr>
            <p:nvPr/>
          </p:nvSpPr>
          <p:spPr bwMode="gray">
            <a:xfrm>
              <a:off x="6902914" y="4836964"/>
              <a:ext cx="369376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A2</a:t>
              </a:r>
            </a:p>
          </p:txBody>
        </p:sp>
        <p:sp>
          <p:nvSpPr>
            <p:cNvPr id="29" name="Rectangle 31"/>
            <p:cNvSpPr>
              <a:spLocks noChangeArrowheads="1"/>
            </p:cNvSpPr>
            <p:nvPr/>
          </p:nvSpPr>
          <p:spPr bwMode="gray">
            <a:xfrm>
              <a:off x="6888069" y="3615812"/>
              <a:ext cx="520273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200" dirty="0"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XOR</a:t>
              </a:r>
            </a:p>
          </p:txBody>
        </p:sp>
        <p:sp>
          <p:nvSpPr>
            <p:cNvPr id="30" name="Text Box 32"/>
            <p:cNvSpPr txBox="1">
              <a:spLocks noChangeArrowheads="1"/>
            </p:cNvSpPr>
            <p:nvPr/>
          </p:nvSpPr>
          <p:spPr bwMode="auto">
            <a:xfrm>
              <a:off x="6783574" y="5202832"/>
              <a:ext cx="641398" cy="29207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数据盘</a:t>
              </a:r>
            </a:p>
          </p:txBody>
        </p:sp>
        <p:sp>
          <p:nvSpPr>
            <p:cNvPr id="31" name="AutoShape 33"/>
            <p:cNvSpPr>
              <a:spLocks noChangeArrowheads="1"/>
            </p:cNvSpPr>
            <p:nvPr/>
          </p:nvSpPr>
          <p:spPr bwMode="auto">
            <a:xfrm>
              <a:off x="2747381" y="4806800"/>
              <a:ext cx="936625" cy="755651"/>
            </a:xfrm>
            <a:prstGeom prst="irregularSeal1">
              <a:avLst/>
            </a:prstGeom>
            <a:solidFill>
              <a:srgbClr val="94DAE2"/>
            </a:solidFill>
            <a:ln w="6350">
              <a:solidFill>
                <a:srgbClr val="94DAE2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kumimoji="1" lang="zh-CN" altLang="en-US" sz="1200" dirty="0"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更换</a:t>
              </a:r>
            </a:p>
          </p:txBody>
        </p:sp>
      </p:grpSp>
      <p:sp>
        <p:nvSpPr>
          <p:cNvPr id="36" name="矩形 35"/>
          <p:cNvSpPr/>
          <p:nvPr/>
        </p:nvSpPr>
        <p:spPr bwMode="auto">
          <a:xfrm>
            <a:off x="1581358" y="4610655"/>
            <a:ext cx="705555" cy="391891"/>
          </a:xfrm>
          <a:prstGeom prst="rect">
            <a:avLst/>
          </a:prstGeom>
          <a:solidFill>
            <a:srgbClr val="94DAE2"/>
          </a:solidFill>
          <a:ln w="9525" cap="flat" cmpd="sng" algn="ctr">
            <a:solidFill>
              <a:srgbClr val="94DAE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6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重构</a:t>
            </a:r>
          </a:p>
        </p:txBody>
      </p:sp>
    </p:spTree>
    <p:extLst>
      <p:ext uri="{BB962C8B-B14F-4D97-AF65-F5344CB8AC3E}">
        <p14:creationId xmlns:p14="http://schemas.microsoft.com/office/powerpoint/2010/main" val="3808843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的实现</a:t>
            </a:r>
            <a:r>
              <a:rPr lang="en-US" altLang="zh-CN" dirty="0">
                <a:cs typeface="+mn-ea"/>
                <a:sym typeface="Huawei Sans" panose="020C0503030203020204" pitchFamily="34" charset="0"/>
              </a:rPr>
              <a:t> - 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硬件方式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圆角矩形 3"/>
          <p:cNvSpPr/>
          <p:nvPr/>
        </p:nvSpPr>
        <p:spPr bwMode="auto">
          <a:xfrm>
            <a:off x="5821703" y="2060186"/>
            <a:ext cx="1081809" cy="446969"/>
          </a:xfrm>
          <a:prstGeom prst="roundRect">
            <a:avLst/>
          </a:prstGeom>
          <a:solidFill>
            <a:srgbClr val="94DAE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2496891" y="2016068"/>
            <a:ext cx="1081809" cy="489673"/>
          </a:xfrm>
          <a:prstGeom prst="roundRect">
            <a:avLst/>
          </a:prstGeom>
          <a:solidFill>
            <a:srgbClr val="94DAE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343472" y="1397346"/>
            <a:ext cx="9325036" cy="4387062"/>
            <a:chOff x="1008063" y="1130974"/>
            <a:chExt cx="9912473" cy="4926780"/>
          </a:xfrm>
        </p:grpSpPr>
        <p:grpSp>
          <p:nvGrpSpPr>
            <p:cNvPr id="7" name="组合 6"/>
            <p:cNvGrpSpPr/>
            <p:nvPr/>
          </p:nvGrpSpPr>
          <p:grpSpPr>
            <a:xfrm>
              <a:off x="5315661" y="1130974"/>
              <a:ext cx="5604875" cy="4482922"/>
              <a:chOff x="5123892" y="1128183"/>
              <a:chExt cx="6348971" cy="5001115"/>
            </a:xfrm>
          </p:grpSpPr>
          <p:sp>
            <p:nvSpPr>
              <p:cNvPr id="25" name="矩形 24"/>
              <p:cNvSpPr/>
              <p:nvPr/>
            </p:nvSpPr>
            <p:spPr bwMode="auto">
              <a:xfrm>
                <a:off x="5482771" y="2034227"/>
                <a:ext cx="1602562" cy="502386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600" dirty="0"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CPU</a:t>
                </a:r>
                <a:endParaRPr lang="zh-CN" altLang="en-US" sz="1600" dirty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cxnSp>
            <p:nvCxnSpPr>
              <p:cNvPr id="26" name="直接连接符 25"/>
              <p:cNvCxnSpPr/>
              <p:nvPr/>
            </p:nvCxnSpPr>
            <p:spPr bwMode="auto">
              <a:xfrm>
                <a:off x="5501380" y="3322751"/>
                <a:ext cx="1851565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直接连接符 26"/>
              <p:cNvCxnSpPr>
                <a:stCxn id="25" idx="2"/>
                <a:endCxn id="28" idx="0"/>
              </p:cNvCxnSpPr>
              <p:nvPr/>
            </p:nvCxnSpPr>
            <p:spPr bwMode="auto">
              <a:xfrm>
                <a:off x="6284052" y="2536613"/>
                <a:ext cx="1" cy="1253749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8" name="矩形 27"/>
              <p:cNvSpPr/>
              <p:nvPr/>
            </p:nvSpPr>
            <p:spPr bwMode="auto">
              <a:xfrm>
                <a:off x="5517715" y="3790362"/>
                <a:ext cx="1532674" cy="593453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SCSI</a:t>
                </a:r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卡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 bwMode="auto">
              <a:xfrm>
                <a:off x="5302992" y="1128183"/>
                <a:ext cx="1782341" cy="41955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服务器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 bwMode="auto">
              <a:xfrm>
                <a:off x="5766870" y="2848001"/>
                <a:ext cx="1392976" cy="41955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altLang="zh-CN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PCI Bus</a:t>
                </a:r>
                <a:endParaRPr lang="zh-CN" altLang="en-US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 bwMode="auto">
              <a:xfrm>
                <a:off x="8252365" y="3553013"/>
                <a:ext cx="977454" cy="1048365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600" dirty="0">
                    <a:solidFill>
                      <a:srgbClr val="C7000B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RAID</a:t>
                </a:r>
                <a:r>
                  <a:rPr lang="zh-CN" altLang="en-US" sz="1600" dirty="0">
                    <a:solidFill>
                      <a:srgbClr val="C7000B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控制器</a:t>
                </a:r>
              </a:p>
            </p:txBody>
          </p:sp>
          <p:cxnSp>
            <p:nvCxnSpPr>
              <p:cNvPr id="33" name="直接连接符 32"/>
              <p:cNvCxnSpPr/>
              <p:nvPr/>
            </p:nvCxnSpPr>
            <p:spPr bwMode="auto">
              <a:xfrm flipH="1">
                <a:off x="9658843" y="2054368"/>
                <a:ext cx="1553" cy="3678888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直接连接符 33"/>
              <p:cNvCxnSpPr/>
              <p:nvPr/>
            </p:nvCxnSpPr>
            <p:spPr bwMode="auto">
              <a:xfrm flipH="1">
                <a:off x="9657941" y="2236368"/>
                <a:ext cx="1083805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直接连接符 34"/>
              <p:cNvCxnSpPr/>
              <p:nvPr/>
            </p:nvCxnSpPr>
            <p:spPr bwMode="auto">
              <a:xfrm flipH="1" flipV="1">
                <a:off x="9657940" y="3256058"/>
                <a:ext cx="1082987" cy="1296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直接连接符 35"/>
              <p:cNvCxnSpPr/>
              <p:nvPr/>
            </p:nvCxnSpPr>
            <p:spPr bwMode="auto">
              <a:xfrm flipH="1">
                <a:off x="9657941" y="5295437"/>
                <a:ext cx="1083805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7" name="文本框 36"/>
              <p:cNvSpPr txBox="1"/>
              <p:nvPr/>
            </p:nvSpPr>
            <p:spPr bwMode="auto">
              <a:xfrm rot="10800000">
                <a:off x="9210002" y="1585954"/>
                <a:ext cx="509992" cy="176215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eaVert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altLang="zh-CN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SCSI Bus</a:t>
                </a:r>
                <a:endParaRPr lang="zh-CN" altLang="en-US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 bwMode="auto">
              <a:xfrm>
                <a:off x="7319340" y="3253095"/>
                <a:ext cx="1260140" cy="728027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>
                  <a:defRPr sz="1800" b="1">
                    <a:latin typeface="+mn-lt"/>
                  </a:defRPr>
                </a:lvl1pPr>
              </a:lstStyle>
              <a:p>
                <a:r>
                  <a:rPr lang="en-US" altLang="zh-CN" sz="1600" b="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SCSI </a:t>
                </a:r>
              </a:p>
              <a:p>
                <a:r>
                  <a:rPr lang="en-US" altLang="zh-CN" sz="1600" b="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Bus</a:t>
                </a:r>
                <a:endParaRPr lang="zh-CN" altLang="en-US" sz="1600" b="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 bwMode="auto">
              <a:xfrm>
                <a:off x="8472264" y="1128183"/>
                <a:ext cx="2270712" cy="41955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磁盘阵列</a:t>
                </a:r>
              </a:p>
            </p:txBody>
          </p:sp>
          <p:sp>
            <p:nvSpPr>
              <p:cNvPr id="40" name="矩形 39"/>
              <p:cNvSpPr/>
              <p:nvPr/>
            </p:nvSpPr>
            <p:spPr bwMode="auto">
              <a:xfrm>
                <a:off x="5123892" y="1682028"/>
                <a:ext cx="6348971" cy="4447270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 bwMode="auto">
              <a:xfrm>
                <a:off x="5375922" y="1883637"/>
                <a:ext cx="1977024" cy="3411799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cxnSp>
            <p:nvCxnSpPr>
              <p:cNvPr id="42" name="直接连接符 41"/>
              <p:cNvCxnSpPr/>
              <p:nvPr/>
            </p:nvCxnSpPr>
            <p:spPr bwMode="auto">
              <a:xfrm flipH="1">
                <a:off x="9657941" y="4275746"/>
                <a:ext cx="1083805" cy="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3" name="矩形 42"/>
              <p:cNvSpPr/>
              <p:nvPr/>
            </p:nvSpPr>
            <p:spPr bwMode="auto">
              <a:xfrm>
                <a:off x="8006365" y="1877652"/>
                <a:ext cx="3346219" cy="3924436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cxnSp>
            <p:nvCxnSpPr>
              <p:cNvPr id="31" name="直接连接符 30"/>
              <p:cNvCxnSpPr>
                <a:stCxn id="28" idx="3"/>
                <a:endCxn id="32" idx="1"/>
              </p:cNvCxnSpPr>
              <p:nvPr/>
            </p:nvCxnSpPr>
            <p:spPr bwMode="auto">
              <a:xfrm flipV="1">
                <a:off x="7050390" y="4077195"/>
                <a:ext cx="1201975" cy="9894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8" name="组合 7"/>
            <p:cNvGrpSpPr/>
            <p:nvPr/>
          </p:nvGrpSpPr>
          <p:grpSpPr>
            <a:xfrm>
              <a:off x="1008063" y="1130974"/>
              <a:ext cx="3730758" cy="4926780"/>
              <a:chOff x="1008063" y="1123325"/>
              <a:chExt cx="3791793" cy="5499578"/>
            </a:xfrm>
          </p:grpSpPr>
          <p:sp>
            <p:nvSpPr>
              <p:cNvPr id="10" name="矩形 9"/>
              <p:cNvSpPr/>
              <p:nvPr/>
            </p:nvSpPr>
            <p:spPr bwMode="auto">
              <a:xfrm>
                <a:off x="2129929" y="1993566"/>
                <a:ext cx="1417319" cy="539035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600" dirty="0"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CPU</a:t>
                </a:r>
                <a:endParaRPr lang="zh-CN" altLang="en-US" sz="1600" dirty="0"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cxnSp>
            <p:nvCxnSpPr>
              <p:cNvPr id="11" name="直接连接符 10"/>
              <p:cNvCxnSpPr/>
              <p:nvPr/>
            </p:nvCxnSpPr>
            <p:spPr bwMode="auto">
              <a:xfrm>
                <a:off x="2008992" y="3201711"/>
                <a:ext cx="2142792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直接连接符 11"/>
              <p:cNvCxnSpPr>
                <a:stCxn id="10" idx="2"/>
                <a:endCxn id="13" idx="0"/>
              </p:cNvCxnSpPr>
              <p:nvPr/>
            </p:nvCxnSpPr>
            <p:spPr bwMode="auto">
              <a:xfrm>
                <a:off x="2838589" y="2532601"/>
                <a:ext cx="0" cy="965766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" name="矩形 12"/>
              <p:cNvSpPr/>
              <p:nvPr/>
            </p:nvSpPr>
            <p:spPr bwMode="auto">
              <a:xfrm>
                <a:off x="2138403" y="3498367"/>
                <a:ext cx="1400371" cy="545799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600" dirty="0">
                    <a:solidFill>
                      <a:srgbClr val="C7000B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RAID</a:t>
                </a:r>
                <a:r>
                  <a:rPr lang="zh-CN" altLang="en-US" sz="1600" dirty="0">
                    <a:solidFill>
                      <a:srgbClr val="C7000B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卡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 bwMode="auto">
              <a:xfrm>
                <a:off x="2026627" y="1123325"/>
                <a:ext cx="1782341" cy="419804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服务器</a:t>
                </a:r>
              </a:p>
            </p:txBody>
          </p:sp>
          <p:sp>
            <p:nvSpPr>
              <p:cNvPr id="15" name="文本框 14"/>
              <p:cNvSpPr txBox="1"/>
              <p:nvPr/>
            </p:nvSpPr>
            <p:spPr bwMode="auto">
              <a:xfrm>
                <a:off x="3080387" y="2756266"/>
                <a:ext cx="1297527" cy="419804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altLang="zh-CN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PCI Bus</a:t>
                </a:r>
                <a:endParaRPr lang="zh-CN" altLang="en-US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cxnSp>
            <p:nvCxnSpPr>
              <p:cNvPr id="16" name="直接连接符 15"/>
              <p:cNvCxnSpPr/>
              <p:nvPr/>
            </p:nvCxnSpPr>
            <p:spPr bwMode="auto">
              <a:xfrm>
                <a:off x="1379476" y="4902523"/>
                <a:ext cx="3024336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" name="直接连接符 16"/>
              <p:cNvCxnSpPr>
                <a:stCxn id="13" idx="2"/>
              </p:cNvCxnSpPr>
              <p:nvPr/>
            </p:nvCxnSpPr>
            <p:spPr bwMode="auto">
              <a:xfrm>
                <a:off x="2838589" y="4044167"/>
                <a:ext cx="0" cy="858356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" name="直接连接符 17"/>
              <p:cNvCxnSpPr/>
              <p:nvPr/>
            </p:nvCxnSpPr>
            <p:spPr bwMode="auto">
              <a:xfrm flipV="1">
                <a:off x="1631504" y="4902523"/>
                <a:ext cx="0" cy="30434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直接连接符 18"/>
              <p:cNvCxnSpPr/>
              <p:nvPr/>
            </p:nvCxnSpPr>
            <p:spPr bwMode="auto">
              <a:xfrm flipV="1">
                <a:off x="2519603" y="4902523"/>
                <a:ext cx="0" cy="30434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直接连接符 19"/>
              <p:cNvCxnSpPr/>
              <p:nvPr/>
            </p:nvCxnSpPr>
            <p:spPr bwMode="auto">
              <a:xfrm flipV="1">
                <a:off x="3407702" y="4902523"/>
                <a:ext cx="0" cy="30434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直接连接符 20"/>
              <p:cNvCxnSpPr/>
              <p:nvPr/>
            </p:nvCxnSpPr>
            <p:spPr bwMode="auto">
              <a:xfrm flipV="1">
                <a:off x="4295800" y="4902523"/>
                <a:ext cx="0" cy="304342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2" name="文本框 21"/>
              <p:cNvSpPr txBox="1"/>
              <p:nvPr/>
            </p:nvSpPr>
            <p:spPr bwMode="auto">
              <a:xfrm>
                <a:off x="3177387" y="4415614"/>
                <a:ext cx="1425589" cy="419804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>
                  <a:defRPr sz="1800" b="1">
                    <a:latin typeface="+mn-lt"/>
                  </a:defRPr>
                </a:lvl1pPr>
              </a:lstStyle>
              <a:p>
                <a:r>
                  <a:rPr lang="en-US" altLang="zh-CN" sz="1600" b="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SCSI Bus</a:t>
                </a:r>
                <a:endParaRPr lang="zh-CN" altLang="en-US" sz="1600" b="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 bwMode="auto">
              <a:xfrm>
                <a:off x="1008063" y="1677502"/>
                <a:ext cx="3791793" cy="4451797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 bwMode="auto">
              <a:xfrm>
                <a:off x="1221796" y="6203099"/>
                <a:ext cx="3182016" cy="419804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vert="horz" wrap="square" lIns="87802" tIns="43901" rIns="87802" bIns="43901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硬件</a:t>
                </a:r>
                <a:r>
                  <a:rPr lang="en-US" altLang="zh-CN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RAID</a:t>
                </a:r>
                <a:r>
                  <a:rPr lang="zh-CN" altLang="en-US" sz="1600" dirty="0">
                    <a:solidFill>
                      <a:prstClr val="black"/>
                    </a:solidFill>
                    <a:latin typeface="Huawei Sans" panose="020C0503030203020204" pitchFamily="34" charset="0"/>
                    <a:ea typeface="方正兰亭黑简体" panose="02000000000000000000" pitchFamily="2" charset="-122"/>
                    <a:sym typeface="Huawei Sans" panose="020C0503030203020204" pitchFamily="34" charset="0"/>
                  </a:rPr>
                  <a:t>方式一：内置插卡式</a:t>
                </a:r>
              </a:p>
            </p:txBody>
          </p:sp>
        </p:grpSp>
        <p:sp>
          <p:nvSpPr>
            <p:cNvPr id="9" name="文本框 8"/>
            <p:cNvSpPr txBox="1"/>
            <p:nvPr/>
          </p:nvSpPr>
          <p:spPr bwMode="auto">
            <a:xfrm>
              <a:off x="6339852" y="5681674"/>
              <a:ext cx="4106090" cy="37608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vert="horz" wrap="square" lIns="87802" tIns="43901" rIns="87802" bIns="4390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zh-CN" altLang="en-US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硬件</a:t>
              </a:r>
              <a:r>
                <a:rPr lang="en-US" altLang="zh-CN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RAID</a:t>
              </a:r>
              <a:r>
                <a:rPr lang="zh-CN" altLang="en-US" sz="1600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方式二：外置独立式磁盘阵列</a:t>
              </a:r>
            </a:p>
          </p:txBody>
        </p:sp>
      </p:grpSp>
      <p:sp>
        <p:nvSpPr>
          <p:cNvPr id="44" name="AutoShape 12"/>
          <p:cNvSpPr>
            <a:spLocks noChangeArrowheads="1"/>
          </p:cNvSpPr>
          <p:nvPr/>
        </p:nvSpPr>
        <p:spPr bwMode="auto">
          <a:xfrm>
            <a:off x="1694717" y="4609076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45" name="AutoShape 12"/>
          <p:cNvSpPr>
            <a:spLocks noChangeArrowheads="1"/>
          </p:cNvSpPr>
          <p:nvPr/>
        </p:nvSpPr>
        <p:spPr bwMode="auto">
          <a:xfrm>
            <a:off x="2536254" y="4609076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46" name="AutoShape 12"/>
          <p:cNvSpPr>
            <a:spLocks noChangeArrowheads="1"/>
          </p:cNvSpPr>
          <p:nvPr/>
        </p:nvSpPr>
        <p:spPr bwMode="auto">
          <a:xfrm>
            <a:off x="3365269" y="4609076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47" name="AutoShape 12"/>
          <p:cNvSpPr>
            <a:spLocks noChangeArrowheads="1"/>
          </p:cNvSpPr>
          <p:nvPr/>
        </p:nvSpPr>
        <p:spPr bwMode="auto">
          <a:xfrm>
            <a:off x="4193048" y="4609076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48" name="AutoShape 12"/>
          <p:cNvSpPr>
            <a:spLocks noChangeArrowheads="1"/>
          </p:cNvSpPr>
          <p:nvPr/>
        </p:nvSpPr>
        <p:spPr bwMode="auto">
          <a:xfrm>
            <a:off x="9975977" y="1986121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49" name="AutoShape 12"/>
          <p:cNvSpPr>
            <a:spLocks noChangeArrowheads="1"/>
          </p:cNvSpPr>
          <p:nvPr/>
        </p:nvSpPr>
        <p:spPr bwMode="auto">
          <a:xfrm>
            <a:off x="9975977" y="2800023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50" name="AutoShape 12"/>
          <p:cNvSpPr>
            <a:spLocks noChangeArrowheads="1"/>
          </p:cNvSpPr>
          <p:nvPr/>
        </p:nvSpPr>
        <p:spPr bwMode="auto">
          <a:xfrm>
            <a:off x="9975977" y="3567459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51" name="AutoShape 12"/>
          <p:cNvSpPr>
            <a:spLocks noChangeArrowheads="1"/>
          </p:cNvSpPr>
          <p:nvPr/>
        </p:nvSpPr>
        <p:spPr bwMode="auto">
          <a:xfrm>
            <a:off x="9975977" y="4391075"/>
            <a:ext cx="519580" cy="620402"/>
          </a:xfrm>
          <a:prstGeom prst="can">
            <a:avLst>
              <a:gd name="adj" fmla="val 32843"/>
            </a:avLst>
          </a:prstGeom>
          <a:solidFill>
            <a:srgbClr val="94DAE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 sz="12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cxnSp>
        <p:nvCxnSpPr>
          <p:cNvPr id="52" name="直接连接符 51"/>
          <p:cNvCxnSpPr>
            <a:endCxn id="32" idx="3"/>
          </p:cNvCxnSpPr>
          <p:nvPr/>
        </p:nvCxnSpPr>
        <p:spPr bwMode="auto">
          <a:xfrm flipH="1">
            <a:off x="8805697" y="3751211"/>
            <a:ext cx="3687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60851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的实现</a:t>
            </a:r>
            <a:r>
              <a:rPr lang="en-US" altLang="zh-CN" dirty="0">
                <a:cs typeface="+mn-ea"/>
                <a:sym typeface="Huawei Sans" panose="020C0503030203020204" pitchFamily="34" charset="0"/>
              </a:rPr>
              <a:t> - 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软件方式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sz="2200" dirty="0">
                <a:cs typeface="+mn-ea"/>
                <a:sym typeface="Huawei Sans" panose="020C0503030203020204" pitchFamily="34" charset="0"/>
              </a:rPr>
              <a:t>定义</a:t>
            </a:r>
            <a:endParaRPr lang="en-US" altLang="zh-CN" sz="2200" dirty="0">
              <a:cs typeface="+mn-ea"/>
              <a:sym typeface="Huawei Sans" panose="020C0503030203020204" pitchFamily="34" charset="0"/>
            </a:endParaRPr>
          </a:p>
          <a:p>
            <a:pPr lvl="1">
              <a:lnSpc>
                <a:spcPct val="200000"/>
              </a:lnSpc>
            </a:pP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软件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是指在操作系统中，通过安装软件的方式来实现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相应的功能</a:t>
            </a:r>
          </a:p>
          <a:p>
            <a:pPr>
              <a:lnSpc>
                <a:spcPct val="200000"/>
              </a:lnSpc>
            </a:pPr>
            <a:r>
              <a:rPr lang="zh-CN" altLang="en-US" sz="2200" dirty="0">
                <a:cs typeface="+mn-ea"/>
                <a:sym typeface="Huawei Sans" panose="020C0503030203020204" pitchFamily="34" charset="0"/>
              </a:rPr>
              <a:t>特点</a:t>
            </a:r>
            <a:endParaRPr lang="en-US" altLang="zh-CN" sz="2200" dirty="0">
              <a:cs typeface="+mn-ea"/>
              <a:sym typeface="Huawei Sans" panose="020C0503030203020204" pitchFamily="34" charset="0"/>
            </a:endParaRPr>
          </a:p>
          <a:p>
            <a:pPr lvl="1">
              <a:lnSpc>
                <a:spcPct val="200000"/>
              </a:lnSpc>
            </a:pP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软件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不需要昂贵的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控制卡，提供了廉价的解决办法</a:t>
            </a:r>
          </a:p>
          <a:p>
            <a:pPr lvl="1">
              <a:lnSpc>
                <a:spcPct val="200000"/>
              </a:lnSpc>
            </a:pP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功能完全依靠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执行，主机的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CPU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占用严重，如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RAID 5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的大量异或（</a:t>
            </a:r>
            <a:r>
              <a:rPr lang="en-US" altLang="zh-CN" sz="2000" dirty="0">
                <a:cs typeface="+mn-ea"/>
                <a:sym typeface="Huawei Sans" panose="020C0503030203020204" pitchFamily="34" charset="0"/>
              </a:rPr>
              <a:t>XOR</a:t>
            </a:r>
            <a:r>
              <a:rPr lang="zh-CN" altLang="en-US" sz="2000" dirty="0">
                <a:cs typeface="+mn-ea"/>
                <a:sym typeface="Huawei Sans" panose="020C0503030203020204" pitchFamily="34" charset="0"/>
              </a:rPr>
              <a:t>）操作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540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cs typeface="+mn-ea"/>
                <a:sym typeface="Huawei Sans" panose="020C0503030203020204" pitchFamily="34" charset="0"/>
              </a:rPr>
              <a:t>RAID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的实现</a:t>
            </a:r>
            <a:r>
              <a:rPr lang="en-US" altLang="zh-CN" dirty="0">
                <a:cs typeface="+mn-ea"/>
                <a:sym typeface="Huawei Sans" panose="020C0503030203020204" pitchFamily="34" charset="0"/>
              </a:rPr>
              <a:t> - </a:t>
            </a:r>
            <a:r>
              <a:rPr lang="zh-CN" altLang="en-US" dirty="0">
                <a:cs typeface="+mn-ea"/>
                <a:sym typeface="Huawei Sans" panose="020C0503030203020204" pitchFamily="34" charset="0"/>
              </a:rPr>
              <a:t>方式比较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329825"/>
              </p:ext>
            </p:extLst>
          </p:nvPr>
        </p:nvGraphicFramePr>
        <p:xfrm>
          <a:off x="864271" y="1627150"/>
          <a:ext cx="10463458" cy="397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5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85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036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847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93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方式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软件</a:t>
                      </a:r>
                      <a:r>
                        <a:rPr lang="en-US" altLang="zh-CN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</a:p>
                    <a:p>
                      <a:pPr algn="ctr"/>
                      <a:endParaRPr lang="zh-CN" altLang="en-US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内置插卡式</a:t>
                      </a:r>
                      <a:r>
                        <a:rPr lang="en-US" altLang="zh-CN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endParaRPr lang="zh-CN" altLang="en-US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外置独立磁盘阵列</a:t>
                      </a:r>
                      <a:r>
                        <a:rPr lang="en-US" altLang="zh-CN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endParaRPr lang="zh-CN" altLang="en-US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DA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973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特点</a:t>
                      </a:r>
                    </a:p>
                    <a:p>
                      <a:pPr algn="ctr"/>
                      <a:endParaRPr lang="zh-CN" altLang="en-US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全部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功能靠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CPU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执行，主机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CPU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占用严重，系统性能下降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减少了密集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操作对主机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CPU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的占用，从而提高了性能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通过标准控制器与服务器相连，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功能全部由外部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存储子系统上的微处理器来实现，独立于操作系统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01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优点</a:t>
                      </a:r>
                    </a:p>
                    <a:p>
                      <a:pPr algn="ctr"/>
                      <a:endParaRPr lang="zh-CN" altLang="en-US" sz="1600" b="1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just" defTabSz="914034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50000"/>
                        <a:buFont typeface="Wingdings" panose="05000000000000000000" pitchFamily="2" charset="2"/>
                        <a:buChar char="p"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实现成本低</a:t>
                      </a:r>
                      <a:endParaRPr lang="en-US" altLang="zh-CN" sz="1400" kern="12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marR="0" lvl="0" indent="-285750" algn="just" defTabSz="914034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50000"/>
                        <a:buFont typeface="Wingdings" panose="05000000000000000000" pitchFamily="2" charset="2"/>
                        <a:buChar char="p"/>
                        <a:tabLst/>
                        <a:defRPr/>
                      </a:pPr>
                      <a:r>
                        <a:rPr lang="zh-CN" altLang="en-US" sz="1400" kern="1200" dirty="0">
                          <a:solidFill>
                            <a:schemeClr val="tx1"/>
                          </a:solidFill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配置灵活</a:t>
                      </a:r>
                      <a:endParaRPr lang="en-US" altLang="zh-CN" sz="1400" kern="12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marR="0" lvl="0" indent="-285750" algn="just" defTabSz="914034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p"/>
                        <a:tabLst/>
                        <a:defRPr/>
                      </a:pPr>
                      <a:endParaRPr lang="en-US" altLang="zh-CN" sz="1400" kern="1200" dirty="0">
                        <a:solidFill>
                          <a:schemeClr val="tx1"/>
                        </a:solidFill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具有数据保护和高速特点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与软件</a:t>
                      </a:r>
                      <a:r>
                        <a:rPr lang="en-US" altLang="zh-CN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RAID</a:t>
                      </a: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相比有更强的容错性和更好的性能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与外置相比价格相对低廉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支持可引导阵列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0" indent="0" algn="just" eaLnBrk="1" hangingPunct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zh-CN" altLang="en-US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为高端服务器提供超大容量存储系统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可配置双控制器，提高数据吞吐率，或供双机共享存储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支持热插拔</a:t>
                      </a:r>
                      <a:endParaRPr lang="en-US" altLang="zh-CN" sz="1400" dirty="0">
                        <a:latin typeface="Huawei Sans" panose="020C0503030203020204" pitchFamily="34" charset="0"/>
                        <a:ea typeface="方正兰亭黑简体" panose="02000000000000000000" pitchFamily="2" charset="-122"/>
                        <a:cs typeface="+mn-ea"/>
                        <a:sym typeface="Huawei Sans" panose="020C0503030203020204" pitchFamily="34" charset="0"/>
                      </a:endParaRPr>
                    </a:p>
                    <a:p>
                      <a:pPr marL="285750" indent="-285750" algn="just" eaLnBrk="1" hangingPunct="1">
                        <a:lnSpc>
                          <a:spcPct val="150000"/>
                        </a:lnSpc>
                        <a:buSzPct val="50000"/>
                        <a:buFont typeface="Wingdings" panose="05000000000000000000" pitchFamily="2" charset="2"/>
                        <a:buChar char="p"/>
                      </a:pPr>
                      <a:r>
                        <a:rPr lang="zh-CN" altLang="en-US" sz="1400" dirty="0">
                          <a:latin typeface="Huawei Sans" panose="020C0503030203020204" pitchFamily="34" charset="0"/>
                          <a:ea typeface="方正兰亭黑简体" panose="02000000000000000000" pitchFamily="2" charset="-122"/>
                          <a:cs typeface="+mn-ea"/>
                          <a:sym typeface="Huawei Sans" panose="020C0503030203020204" pitchFamily="34" charset="0"/>
                        </a:rPr>
                        <a:t>更好的可扩展性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1281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网卡定义和功能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2000" dirty="0">
                <a:sym typeface="Huawei Sans" panose="020C0503030203020204" pitchFamily="34" charset="0"/>
              </a:rPr>
              <a:t>网卡定义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网卡，又称为网络适配器或网络接口卡</a:t>
            </a:r>
            <a:r>
              <a:rPr lang="en-US" altLang="zh-CN" sz="1800" dirty="0">
                <a:sym typeface="Huawei Sans" panose="020C0503030203020204" pitchFamily="34" charset="0"/>
              </a:rPr>
              <a:t>NIC</a:t>
            </a:r>
            <a:r>
              <a:rPr lang="zh-CN" altLang="en-US" sz="1800" dirty="0">
                <a:sym typeface="Huawei Sans" panose="020C0503030203020204" pitchFamily="34" charset="0"/>
              </a:rPr>
              <a:t>（</a:t>
            </a:r>
            <a:r>
              <a:rPr lang="en-US" altLang="zh-CN" sz="1800" dirty="0">
                <a:sym typeface="Huawei Sans" panose="020C0503030203020204" pitchFamily="34" charset="0"/>
              </a:rPr>
              <a:t>Network Interface Card</a:t>
            </a:r>
            <a:r>
              <a:rPr lang="zh-CN" altLang="en-US" sz="1800" dirty="0">
                <a:sym typeface="Huawei Sans" panose="020C0503030203020204" pitchFamily="34" charset="0"/>
              </a:rPr>
              <a:t>），是构成计算机网络系统中最基本的、最重要的、必不可少的连接设备，计算机主要通过网卡接入网络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zh-CN" altLang="en-US" sz="2000" dirty="0">
                <a:sym typeface="Huawei Sans" panose="020C0503030203020204" pitchFamily="34" charset="0"/>
              </a:rPr>
              <a:t>网卡主要功能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代表固定的网络地址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数据的发送与接收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数据的封装与解封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链路管理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编码与译码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3600387" y="3537819"/>
            <a:ext cx="5933415" cy="2656191"/>
          </a:xfrm>
          <a:prstGeom prst="roundRect">
            <a:avLst>
              <a:gd name="adj" fmla="val 3154"/>
            </a:avLst>
          </a:prstGeom>
          <a:solidFill>
            <a:srgbClr val="94DAE2"/>
          </a:solidFill>
          <a:ln w="19050" cap="flat" cmpd="sng" algn="ctr">
            <a:noFill/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160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45132" y="3771323"/>
            <a:ext cx="4860486" cy="2068862"/>
            <a:chOff x="6205795" y="3952426"/>
            <a:chExt cx="5168139" cy="2246052"/>
          </a:xfrm>
        </p:grpSpPr>
        <p:sp>
          <p:nvSpPr>
            <p:cNvPr id="8" name="圆角矩形 7"/>
            <p:cNvSpPr/>
            <p:nvPr/>
          </p:nvSpPr>
          <p:spPr bwMode="auto">
            <a:xfrm>
              <a:off x="9853505" y="3952426"/>
              <a:ext cx="1502016" cy="2090673"/>
            </a:xfrm>
            <a:prstGeom prst="roundRect">
              <a:avLst/>
            </a:prstGeom>
            <a:solidFill>
              <a:srgbClr val="F3D2D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cxnSp>
          <p:nvCxnSpPr>
            <p:cNvPr id="9" name="直接连接符 8"/>
            <p:cNvCxnSpPr>
              <a:cxnSpLocks/>
            </p:cNvCxnSpPr>
            <p:nvPr/>
          </p:nvCxnSpPr>
          <p:spPr bwMode="auto">
            <a:xfrm>
              <a:off x="9853506" y="4343982"/>
              <a:ext cx="151859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直接连接符 9"/>
            <p:cNvCxnSpPr/>
            <p:nvPr/>
          </p:nvCxnSpPr>
          <p:spPr bwMode="auto">
            <a:xfrm>
              <a:off x="9853506" y="4757788"/>
              <a:ext cx="151216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直接连接符 10"/>
            <p:cNvCxnSpPr/>
            <p:nvPr/>
          </p:nvCxnSpPr>
          <p:spPr bwMode="auto">
            <a:xfrm>
              <a:off x="9853506" y="5192717"/>
              <a:ext cx="151216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文本框 12"/>
            <p:cNvSpPr txBox="1"/>
            <p:nvPr/>
          </p:nvSpPr>
          <p:spPr bwMode="auto">
            <a:xfrm>
              <a:off x="10212020" y="4012792"/>
              <a:ext cx="860026" cy="33014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vert="horz" wrap="square" lIns="87802" tIns="43901" rIns="87802" bIns="4390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应用层</a:t>
              </a:r>
            </a:p>
          </p:txBody>
        </p:sp>
        <p:sp>
          <p:nvSpPr>
            <p:cNvPr id="14" name="文本框 13"/>
            <p:cNvSpPr txBox="1"/>
            <p:nvPr/>
          </p:nvSpPr>
          <p:spPr bwMode="auto">
            <a:xfrm>
              <a:off x="10199281" y="4413866"/>
              <a:ext cx="1080120" cy="33014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vert="horz" wrap="square" lIns="87802" tIns="43901" rIns="87802" bIns="4390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传输层</a:t>
              </a:r>
            </a:p>
          </p:txBody>
        </p:sp>
        <p:sp>
          <p:nvSpPr>
            <p:cNvPr id="15" name="文本框 14"/>
            <p:cNvSpPr txBox="1"/>
            <p:nvPr/>
          </p:nvSpPr>
          <p:spPr bwMode="auto">
            <a:xfrm>
              <a:off x="10221930" y="4839499"/>
              <a:ext cx="1080120" cy="33014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vert="horz" wrap="square" lIns="87802" tIns="43901" rIns="87802" bIns="4390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网络层</a:t>
              </a:r>
            </a:p>
          </p:txBody>
        </p:sp>
        <p:sp>
          <p:nvSpPr>
            <p:cNvPr id="17" name="文本框 16"/>
            <p:cNvSpPr txBox="1"/>
            <p:nvPr/>
          </p:nvSpPr>
          <p:spPr bwMode="auto">
            <a:xfrm>
              <a:off x="10044922" y="5275091"/>
              <a:ext cx="1329012" cy="34097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vert="horz" wrap="square" lIns="87802" tIns="43901" rIns="87802" bIns="43901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数据链路层</a:t>
              </a:r>
            </a:p>
          </p:txBody>
        </p:sp>
        <p:sp>
          <p:nvSpPr>
            <p:cNvPr id="18" name="矩形 17"/>
            <p:cNvSpPr/>
            <p:nvPr/>
          </p:nvSpPr>
          <p:spPr bwMode="auto">
            <a:xfrm>
              <a:off x="8819440" y="4025815"/>
              <a:ext cx="948725" cy="25641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DATA</a:t>
              </a:r>
              <a:endParaRPr lang="zh-CN" altLang="en-US" sz="12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9" name="矩形 18"/>
            <p:cNvSpPr/>
            <p:nvPr/>
          </p:nvSpPr>
          <p:spPr bwMode="auto">
            <a:xfrm>
              <a:off x="8819440" y="4461678"/>
              <a:ext cx="948725" cy="2730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DATA</a:t>
              </a:r>
              <a:endParaRPr lang="zh-CN" altLang="en-US" sz="12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0" name="矩形 19"/>
            <p:cNvSpPr/>
            <p:nvPr/>
          </p:nvSpPr>
          <p:spPr bwMode="auto">
            <a:xfrm>
              <a:off x="8819440" y="4897540"/>
              <a:ext cx="948725" cy="29348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DATA</a:t>
              </a:r>
              <a:endParaRPr lang="zh-CN" altLang="en-US" sz="12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 bwMode="auto">
            <a:xfrm>
              <a:off x="8833542" y="5333403"/>
              <a:ext cx="934622" cy="28967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DATA</a:t>
              </a:r>
              <a:endParaRPr lang="zh-CN" altLang="en-US" sz="12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 bwMode="auto">
            <a:xfrm>
              <a:off x="7915712" y="4449931"/>
              <a:ext cx="903728" cy="28479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TCP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sp>
          <p:nvSpPr>
            <p:cNvPr id="23" name="矩形 22"/>
            <p:cNvSpPr/>
            <p:nvPr/>
          </p:nvSpPr>
          <p:spPr bwMode="auto">
            <a:xfrm>
              <a:off x="7922475" y="4894214"/>
              <a:ext cx="896965" cy="30387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TCP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sp>
          <p:nvSpPr>
            <p:cNvPr id="24" name="矩形 23"/>
            <p:cNvSpPr/>
            <p:nvPr/>
          </p:nvSpPr>
          <p:spPr bwMode="auto">
            <a:xfrm>
              <a:off x="7915710" y="5350032"/>
              <a:ext cx="903729" cy="26787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TCP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sp>
          <p:nvSpPr>
            <p:cNvPr id="25" name="矩形 24"/>
            <p:cNvSpPr/>
            <p:nvPr/>
          </p:nvSpPr>
          <p:spPr bwMode="auto">
            <a:xfrm>
              <a:off x="7123624" y="4917984"/>
              <a:ext cx="792088" cy="2730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IP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sp>
          <p:nvSpPr>
            <p:cNvPr id="26" name="矩形 25"/>
            <p:cNvSpPr/>
            <p:nvPr/>
          </p:nvSpPr>
          <p:spPr bwMode="auto">
            <a:xfrm>
              <a:off x="7123624" y="5350032"/>
              <a:ext cx="792088" cy="2730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IP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6205795" y="5350032"/>
              <a:ext cx="917829" cy="27304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MAC</a:t>
              </a:r>
              <a:r>
                <a:rPr lang="zh-CN" altLang="en-US" sz="12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头部</a:t>
              </a:r>
            </a:p>
          </p:txBody>
        </p:sp>
        <p:cxnSp>
          <p:nvCxnSpPr>
            <p:cNvPr id="28" name="肘形连接符 27"/>
            <p:cNvCxnSpPr/>
            <p:nvPr/>
          </p:nvCxnSpPr>
          <p:spPr bwMode="auto">
            <a:xfrm>
              <a:off x="6247691" y="5926095"/>
              <a:ext cx="335873" cy="272383"/>
            </a:xfrm>
            <a:prstGeom prst="bent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肘形连接符 28"/>
            <p:cNvCxnSpPr/>
            <p:nvPr/>
          </p:nvCxnSpPr>
          <p:spPr bwMode="auto">
            <a:xfrm rot="10800000" flipV="1">
              <a:off x="6566661" y="5926094"/>
              <a:ext cx="356754" cy="272383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肘形连接符 29"/>
            <p:cNvCxnSpPr/>
            <p:nvPr/>
          </p:nvCxnSpPr>
          <p:spPr bwMode="auto">
            <a:xfrm>
              <a:off x="6895763" y="5926095"/>
              <a:ext cx="335873" cy="272383"/>
            </a:xfrm>
            <a:prstGeom prst="bent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肘形连接符 30"/>
            <p:cNvCxnSpPr/>
            <p:nvPr/>
          </p:nvCxnSpPr>
          <p:spPr bwMode="auto">
            <a:xfrm>
              <a:off x="8947991" y="5926095"/>
              <a:ext cx="335873" cy="272383"/>
            </a:xfrm>
            <a:prstGeom prst="bent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肘形连接符 31"/>
            <p:cNvCxnSpPr/>
            <p:nvPr/>
          </p:nvCxnSpPr>
          <p:spPr bwMode="auto">
            <a:xfrm>
              <a:off x="8263915" y="5926095"/>
              <a:ext cx="335873" cy="272383"/>
            </a:xfrm>
            <a:prstGeom prst="bent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肘形连接符 32"/>
            <p:cNvCxnSpPr/>
            <p:nvPr/>
          </p:nvCxnSpPr>
          <p:spPr bwMode="auto">
            <a:xfrm>
              <a:off x="7579839" y="5926095"/>
              <a:ext cx="335873" cy="272383"/>
            </a:xfrm>
            <a:prstGeom prst="bent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肘形连接符 33"/>
            <p:cNvCxnSpPr/>
            <p:nvPr/>
          </p:nvCxnSpPr>
          <p:spPr bwMode="auto">
            <a:xfrm rot="10800000" flipV="1">
              <a:off x="7915713" y="5926094"/>
              <a:ext cx="356754" cy="272383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肘形连接符 34"/>
            <p:cNvCxnSpPr/>
            <p:nvPr/>
          </p:nvCxnSpPr>
          <p:spPr bwMode="auto">
            <a:xfrm rot="10800000" flipV="1">
              <a:off x="7231637" y="5926094"/>
              <a:ext cx="356754" cy="272383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肘形连接符 35"/>
            <p:cNvCxnSpPr/>
            <p:nvPr/>
          </p:nvCxnSpPr>
          <p:spPr bwMode="auto">
            <a:xfrm rot="10800000" flipV="1">
              <a:off x="9283864" y="5926094"/>
              <a:ext cx="356754" cy="272383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肘形连接符 36"/>
            <p:cNvCxnSpPr/>
            <p:nvPr/>
          </p:nvCxnSpPr>
          <p:spPr bwMode="auto">
            <a:xfrm rot="10800000" flipV="1">
              <a:off x="8599788" y="5926094"/>
              <a:ext cx="356754" cy="272383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下箭头 37"/>
            <p:cNvSpPr/>
            <p:nvPr/>
          </p:nvSpPr>
          <p:spPr bwMode="auto">
            <a:xfrm>
              <a:off x="8397200" y="4134993"/>
              <a:ext cx="248743" cy="308933"/>
            </a:xfrm>
            <a:prstGeom prst="downArrow">
              <a:avLst/>
            </a:prstGeom>
            <a:ln>
              <a:solidFill>
                <a:srgbClr val="00B0F0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9" name="下箭头 38"/>
            <p:cNvSpPr/>
            <p:nvPr/>
          </p:nvSpPr>
          <p:spPr bwMode="auto">
            <a:xfrm>
              <a:off x="7578815" y="4573909"/>
              <a:ext cx="248743" cy="308933"/>
            </a:xfrm>
            <a:prstGeom prst="downArrow">
              <a:avLst/>
            </a:prstGeom>
            <a:ln>
              <a:solidFill>
                <a:srgbClr val="00B0F0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0" name="下箭头 39"/>
            <p:cNvSpPr/>
            <p:nvPr/>
          </p:nvSpPr>
          <p:spPr bwMode="auto">
            <a:xfrm>
              <a:off x="6819446" y="5005956"/>
              <a:ext cx="248743" cy="308933"/>
            </a:xfrm>
            <a:prstGeom prst="downArrow">
              <a:avLst/>
            </a:prstGeom>
            <a:ln>
              <a:solidFill>
                <a:srgbClr val="00B0F0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1" name="下箭头 40"/>
            <p:cNvSpPr/>
            <p:nvPr/>
          </p:nvSpPr>
          <p:spPr bwMode="auto">
            <a:xfrm>
              <a:off x="6387399" y="5638063"/>
              <a:ext cx="248743" cy="308933"/>
            </a:xfrm>
            <a:prstGeom prst="downArrow">
              <a:avLst/>
            </a:prstGeom>
            <a:ln>
              <a:solidFill>
                <a:srgbClr val="00B0F0"/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2FCD71E7-D861-4A93-BEB0-02552C844987}"/>
              </a:ext>
            </a:extLst>
          </p:cNvPr>
          <p:cNvSpPr txBox="1"/>
          <p:nvPr/>
        </p:nvSpPr>
        <p:spPr bwMode="auto">
          <a:xfrm>
            <a:off x="7914646" y="5382993"/>
            <a:ext cx="1249897" cy="31407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物理层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BE505D8-AE7B-4055-BAB1-DC561ADA7A5C}"/>
              </a:ext>
            </a:extLst>
          </p:cNvPr>
          <p:cNvCxnSpPr/>
          <p:nvPr/>
        </p:nvCxnSpPr>
        <p:spPr bwMode="auto">
          <a:xfrm>
            <a:off x="7572451" y="5309365"/>
            <a:ext cx="14221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26" name="d0e328">
            <a:extLst>
              <a:ext uri="{FF2B5EF4-FFF2-40B4-BE49-F238E27FC236}">
                <a16:creationId xmlns:a16="http://schemas.microsoft.com/office/drawing/2014/main" id="{5C849D87-712B-4667-985D-DAB40AF2D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116" y="2026843"/>
            <a:ext cx="3060367" cy="1855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69323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华为服务器网卡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2000" dirty="0">
                <a:sym typeface="Huawei Sans" panose="020C0503030203020204" pitchFamily="34" charset="0"/>
              </a:rPr>
              <a:t>板载网卡</a:t>
            </a: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集成在服务器主板的</a:t>
            </a:r>
            <a:r>
              <a:rPr lang="en-US" altLang="zh-CN" sz="1800" dirty="0">
                <a:sym typeface="Huawei Sans" panose="020C0503030203020204" pitchFamily="34" charset="0"/>
              </a:rPr>
              <a:t>PCH</a:t>
            </a:r>
            <a:r>
              <a:rPr lang="zh-CN" altLang="en-US" sz="1800" dirty="0">
                <a:sym typeface="Huawei Sans" panose="020C0503030203020204" pitchFamily="34" charset="0"/>
              </a:rPr>
              <a:t>芯片中，不可更换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对外提供</a:t>
            </a:r>
            <a:r>
              <a:rPr lang="en-US" altLang="zh-CN" sz="1800" dirty="0">
                <a:sym typeface="Huawei Sans" panose="020C0503030203020204" pitchFamily="34" charset="0"/>
              </a:rPr>
              <a:t>2</a:t>
            </a:r>
            <a:r>
              <a:rPr lang="zh-CN" altLang="en-US" sz="1800" dirty="0">
                <a:sym typeface="Huawei Sans" panose="020C0503030203020204" pitchFamily="34" charset="0"/>
              </a:rPr>
              <a:t>个</a:t>
            </a:r>
            <a:r>
              <a:rPr lang="en-US" altLang="zh-CN" sz="1800" dirty="0">
                <a:sym typeface="Huawei Sans" panose="020C0503030203020204" pitchFamily="34" charset="0"/>
              </a:rPr>
              <a:t>GE</a:t>
            </a:r>
            <a:r>
              <a:rPr lang="zh-CN" altLang="en-US" sz="1800" dirty="0">
                <a:sym typeface="Huawei Sans" panose="020C0503030203020204" pitchFamily="34" charset="0"/>
              </a:rPr>
              <a:t>电口</a:t>
            </a:r>
            <a:r>
              <a:rPr lang="en-US" altLang="zh-CN" sz="1800" dirty="0">
                <a:sym typeface="Huawei Sans" panose="020C0503030203020204" pitchFamily="34" charset="0"/>
              </a:rPr>
              <a:t>+2</a:t>
            </a:r>
            <a:r>
              <a:rPr lang="zh-CN" altLang="en-US" sz="1800" dirty="0">
                <a:sym typeface="Huawei Sans" panose="020C0503030203020204" pitchFamily="34" charset="0"/>
              </a:rPr>
              <a:t>个</a:t>
            </a:r>
            <a:r>
              <a:rPr lang="en-US" altLang="zh-CN" sz="1800" dirty="0">
                <a:sym typeface="Huawei Sans" panose="020C0503030203020204" pitchFamily="34" charset="0"/>
              </a:rPr>
              <a:t>10G</a:t>
            </a:r>
            <a:r>
              <a:rPr lang="zh-CN" altLang="en-US" sz="1800" dirty="0">
                <a:sym typeface="Huawei Sans" panose="020C0503030203020204" pitchFamily="34" charset="0"/>
              </a:rPr>
              <a:t>光口</a:t>
            </a:r>
            <a:r>
              <a:rPr lang="en-US" altLang="zh-CN" sz="1800" dirty="0">
                <a:sym typeface="Huawei Sans" panose="020C0503030203020204" pitchFamily="34" charset="0"/>
              </a:rPr>
              <a:t>/</a:t>
            </a:r>
            <a:r>
              <a:rPr lang="zh-CN" altLang="en-US" sz="1800" dirty="0">
                <a:sym typeface="Huawei Sans" panose="020C0503030203020204" pitchFamily="34" charset="0"/>
              </a:rPr>
              <a:t>电口，集成网卡不占用</a:t>
            </a:r>
            <a:r>
              <a:rPr lang="en-US" altLang="zh-CN" sz="1800" dirty="0">
                <a:sym typeface="Huawei Sans" panose="020C0503030203020204" pitchFamily="34" charset="0"/>
              </a:rPr>
              <a:t>PCIe</a:t>
            </a:r>
            <a:r>
              <a:rPr lang="zh-CN" altLang="en-US" sz="1800" dirty="0">
                <a:sym typeface="Huawei Sans" panose="020C0503030203020204" pitchFamily="34" charset="0"/>
              </a:rPr>
              <a:t>插槽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2000" dirty="0" err="1">
                <a:sym typeface="Huawei Sans" panose="020C0503030203020204" pitchFamily="34" charset="0"/>
              </a:rPr>
              <a:t>PCIe</a:t>
            </a:r>
            <a:r>
              <a:rPr lang="zh-CN" altLang="en-US" sz="2000" dirty="0">
                <a:sym typeface="Huawei Sans" panose="020C0503030203020204" pitchFamily="34" charset="0"/>
              </a:rPr>
              <a:t>标卡</a:t>
            </a: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华为有自研及外购的</a:t>
            </a:r>
            <a:r>
              <a:rPr lang="en-US" altLang="zh-CN" sz="1800" dirty="0" err="1">
                <a:sym typeface="Huawei Sans" panose="020C0503030203020204" pitchFamily="34" charset="0"/>
              </a:rPr>
              <a:t>PCIe</a:t>
            </a:r>
            <a:r>
              <a:rPr lang="zh-CN" altLang="en-US" sz="1800" dirty="0">
                <a:sym typeface="Huawei Sans" panose="020C0503030203020204" pitchFamily="34" charset="0"/>
              </a:rPr>
              <a:t>标卡网卡，可以配置在标准</a:t>
            </a:r>
            <a:r>
              <a:rPr lang="en-US" altLang="zh-CN" sz="1800" dirty="0" err="1">
                <a:sym typeface="Huawei Sans" panose="020C0503030203020204" pitchFamily="34" charset="0"/>
              </a:rPr>
              <a:t>PCIe</a:t>
            </a:r>
            <a:r>
              <a:rPr lang="zh-CN" altLang="en-US" sz="1800" dirty="0">
                <a:sym typeface="Huawei Sans" panose="020C0503030203020204" pitchFamily="34" charset="0"/>
              </a:rPr>
              <a:t>插槽中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zh-CN" altLang="en-US" sz="2000" dirty="0">
                <a:sym typeface="Huawei Sans" panose="020C0503030203020204" pitchFamily="34" charset="0"/>
              </a:rPr>
              <a:t>灵活</a:t>
            </a:r>
            <a:r>
              <a:rPr lang="en-US" altLang="zh-CN" sz="2000" dirty="0">
                <a:sym typeface="Huawei Sans" panose="020C0503030203020204" pitchFamily="34" charset="0"/>
              </a:rPr>
              <a:t>IO</a:t>
            </a:r>
            <a:r>
              <a:rPr lang="zh-CN" altLang="en-US" sz="2000" dirty="0">
                <a:sym typeface="Huawei Sans" panose="020C0503030203020204" pitchFamily="34" charset="0"/>
              </a:rPr>
              <a:t>插卡</a:t>
            </a: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华为自研网卡，非标准</a:t>
            </a:r>
            <a:r>
              <a:rPr lang="en-US" altLang="zh-CN" sz="1800" dirty="0" err="1">
                <a:sym typeface="Huawei Sans" panose="020C0503030203020204" pitchFamily="34" charset="0"/>
              </a:rPr>
              <a:t>PCIe</a:t>
            </a:r>
            <a:r>
              <a:rPr lang="zh-CN" altLang="en-US" sz="1800" dirty="0">
                <a:sym typeface="Huawei Sans" panose="020C0503030203020204" pitchFamily="34" charset="0"/>
              </a:rPr>
              <a:t>卡形态，只能用于华为机架服务器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2000" dirty="0" err="1">
                <a:sym typeface="Huawei Sans" panose="020C0503030203020204" pitchFamily="34" charset="0"/>
              </a:rPr>
              <a:t>Mezz</a:t>
            </a:r>
            <a:r>
              <a:rPr lang="zh-CN" altLang="en-US" sz="2000" dirty="0">
                <a:sym typeface="Huawei Sans" panose="020C0503030203020204" pitchFamily="34" charset="0"/>
              </a:rPr>
              <a:t>卡</a:t>
            </a: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刀片服务器计算节点专用</a:t>
            </a:r>
            <a:r>
              <a:rPr lang="en-US" altLang="zh-CN" sz="1800" dirty="0" err="1">
                <a:sym typeface="Huawei Sans" panose="020C0503030203020204" pitchFamily="34" charset="0"/>
              </a:rPr>
              <a:t>Mezz</a:t>
            </a:r>
            <a:r>
              <a:rPr lang="zh-CN" altLang="en-US" sz="1800" dirty="0">
                <a:sym typeface="Huawei Sans" panose="020C0503030203020204" pitchFamily="34" charset="0"/>
              </a:rPr>
              <a:t>卡，只能用于华为</a:t>
            </a:r>
            <a:r>
              <a:rPr lang="en-US" altLang="zh-CN" sz="1800" dirty="0" err="1">
                <a:sym typeface="Huawei Sans" panose="020C0503030203020204" pitchFamily="34" charset="0"/>
              </a:rPr>
              <a:t>E9000</a:t>
            </a:r>
            <a:r>
              <a:rPr lang="zh-CN" altLang="en-US" sz="1800" dirty="0">
                <a:sym typeface="Huawei Sans" panose="020C0503030203020204" pitchFamily="34" charset="0"/>
              </a:rPr>
              <a:t>刀片服务器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 bwMode="auto">
          <a:xfrm>
            <a:off x="10251694" y="4024656"/>
            <a:ext cx="1174705" cy="30410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灵活</a:t>
            </a:r>
            <a:r>
              <a:rPr lang="en-US" altLang="zh-CN" sz="14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IO</a:t>
            </a:r>
            <a:r>
              <a:rPr lang="zh-CN" altLang="en-US" sz="14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插卡</a:t>
            </a:r>
          </a:p>
        </p:txBody>
      </p:sp>
      <p:sp>
        <p:nvSpPr>
          <p:cNvPr id="9" name="文本框 8"/>
          <p:cNvSpPr txBox="1"/>
          <p:nvPr/>
        </p:nvSpPr>
        <p:spPr bwMode="auto">
          <a:xfrm>
            <a:off x="10251695" y="2849902"/>
            <a:ext cx="1008112" cy="30410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dirty="0" err="1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PCIe</a:t>
            </a:r>
            <a:r>
              <a:rPr lang="zh-CN" altLang="en-US" sz="14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标卡</a:t>
            </a:r>
          </a:p>
        </p:txBody>
      </p:sp>
      <p:sp>
        <p:nvSpPr>
          <p:cNvPr id="10" name="文本框 9"/>
          <p:cNvSpPr txBox="1"/>
          <p:nvPr/>
        </p:nvSpPr>
        <p:spPr bwMode="auto">
          <a:xfrm>
            <a:off x="10251695" y="1633810"/>
            <a:ext cx="900100" cy="30410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板载网卡</a:t>
            </a:r>
          </a:p>
        </p:txBody>
      </p:sp>
      <p:pic>
        <p:nvPicPr>
          <p:cNvPr id="12" name="d0e328">
            <a:extLst>
              <a:ext uri="{FF2B5EF4-FFF2-40B4-BE49-F238E27FC236}">
                <a16:creationId xmlns:a16="http://schemas.microsoft.com/office/drawing/2014/main" id="{AADEB72A-1BBE-4250-AF31-676163F5B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835" y="2374008"/>
            <a:ext cx="2025860" cy="1228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90F006E-F9B3-434D-B9A6-BA0D4CA85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5012" y="1369545"/>
            <a:ext cx="2143589" cy="83662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08B5C1E-8524-480F-9B4B-05DF43D93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588" y="3606338"/>
            <a:ext cx="1516261" cy="1153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0A0AD346-3F20-4710-AA8F-65DB344C5A35}"/>
              </a:ext>
            </a:extLst>
          </p:cNvPr>
          <p:cNvGrpSpPr/>
          <p:nvPr/>
        </p:nvGrpSpPr>
        <p:grpSpPr>
          <a:xfrm>
            <a:off x="8343564" y="4786370"/>
            <a:ext cx="2180928" cy="1153781"/>
            <a:chOff x="8343564" y="4786370"/>
            <a:chExt cx="2180928" cy="1153781"/>
          </a:xfrm>
        </p:grpSpPr>
        <p:pic>
          <p:nvPicPr>
            <p:cNvPr id="6" name="图片 5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3564" y="4786370"/>
              <a:ext cx="2180928" cy="1153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BE0653C1-ED4F-46BC-B848-4A20482CF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24216" y="5654287"/>
              <a:ext cx="409575" cy="238125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 bwMode="auto">
          <a:xfrm>
            <a:off x="10288601" y="5240899"/>
            <a:ext cx="1100889" cy="30410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dirty="0" err="1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Mezz</a:t>
            </a:r>
            <a:r>
              <a:rPr lang="zh-CN" altLang="en-US" sz="1200" dirty="0">
                <a:solidFill>
                  <a:srgbClr val="C7000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卡</a:t>
            </a:r>
          </a:p>
        </p:txBody>
      </p:sp>
    </p:spTree>
    <p:extLst>
      <p:ext uri="{BB962C8B-B14F-4D97-AF65-F5344CB8AC3E}">
        <p14:creationId xmlns:p14="http://schemas.microsoft.com/office/powerpoint/2010/main" val="502030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电源和风扇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2000" dirty="0">
                <a:sym typeface="Huawei Sans" panose="020C0503030203020204" pitchFamily="34" charset="0"/>
              </a:rPr>
              <a:t>支持服务器的电力负载</a:t>
            </a:r>
          </a:p>
          <a:p>
            <a:r>
              <a:rPr lang="zh-CN" altLang="en-US" sz="2000" dirty="0">
                <a:sym typeface="Huawei Sans" panose="020C0503030203020204" pitchFamily="34" charset="0"/>
              </a:rPr>
              <a:t>支持冗余，防止电源故障 </a:t>
            </a:r>
          </a:p>
          <a:p>
            <a:pPr marL="655200" indent="-252000">
              <a:buFont typeface="Wingdings" panose="05000000000000000000" pitchFamily="2" charset="2"/>
              <a:buChar char="p"/>
            </a:pPr>
            <a:r>
              <a:rPr lang="zh-CN" altLang="en-US" sz="1800" dirty="0">
                <a:sym typeface="Huawei Sans" panose="020C0503030203020204" pitchFamily="34" charset="0"/>
              </a:rPr>
              <a:t>故障预警和防止 </a:t>
            </a:r>
          </a:p>
          <a:p>
            <a:pPr marL="655200" indent="-252000">
              <a:buFont typeface="Wingdings" panose="05000000000000000000" pitchFamily="2" charset="2"/>
              <a:buChar char="p"/>
            </a:pPr>
            <a:r>
              <a:rPr lang="zh-CN" altLang="en-US" sz="1800" dirty="0">
                <a:sym typeface="Huawei Sans" panose="020C0503030203020204" pitchFamily="34" charset="0"/>
              </a:rPr>
              <a:t>故障之前的预防性维护</a:t>
            </a:r>
          </a:p>
          <a:p>
            <a:pPr marL="655200" indent="-252000">
              <a:buFont typeface="Wingdings" panose="05000000000000000000" pitchFamily="2" charset="2"/>
              <a:buChar char="p"/>
            </a:pPr>
            <a:r>
              <a:rPr lang="zh-CN" altLang="en-US" sz="1800" dirty="0">
                <a:sym typeface="Huawei Sans" panose="020C0503030203020204" pitchFamily="34" charset="0"/>
              </a:rPr>
              <a:t>保证服务器持续运行 </a:t>
            </a:r>
          </a:p>
          <a:p>
            <a:r>
              <a:rPr lang="zh-CN" altLang="en-US" sz="2000" dirty="0">
                <a:sym typeface="Huawei Sans" panose="020C0503030203020204" pitchFamily="34" charset="0"/>
              </a:rPr>
              <a:t>电源子系统包括：</a:t>
            </a:r>
          </a:p>
          <a:p>
            <a:pPr marL="655200" indent="-252000">
              <a:buFont typeface="Wingdings" panose="05000000000000000000" pitchFamily="2" charset="2"/>
              <a:buChar char="p"/>
            </a:pPr>
            <a:r>
              <a:rPr lang="zh-CN" altLang="en-US" sz="1800" dirty="0">
                <a:sym typeface="Huawei Sans" panose="020C0503030203020204" pitchFamily="34" charset="0"/>
              </a:rPr>
              <a:t>智能电源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marL="655200" indent="-252000">
              <a:buFont typeface="Wingdings" panose="05000000000000000000" pitchFamily="2" charset="2"/>
              <a:buChar char="p"/>
            </a:pPr>
            <a:r>
              <a:rPr lang="zh-CN" altLang="en-US" sz="1800" dirty="0">
                <a:sym typeface="Huawei Sans" panose="020C0503030203020204" pitchFamily="34" charset="0"/>
              </a:rPr>
              <a:t>风扇</a:t>
            </a:r>
          </a:p>
          <a:p>
            <a:r>
              <a:rPr lang="zh-CN" altLang="en-US" sz="2000" dirty="0">
                <a:sym typeface="Huawei Sans" panose="020C0503030203020204" pitchFamily="34" charset="0"/>
              </a:rPr>
              <a:t>冗余电源和风扇</a:t>
            </a:r>
          </a:p>
          <a:p>
            <a:endParaRPr lang="zh-CN" altLang="en-US" sz="1800" dirty="0">
              <a:sym typeface="Huawei Sans" panose="020C0503030203020204" pitchFamily="34" charset="0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8997786" y="3909298"/>
            <a:ext cx="1476164" cy="452072"/>
          </a:xfrm>
          <a:prstGeom prst="roundRect">
            <a:avLst/>
          </a:prstGeom>
          <a:solidFill>
            <a:srgbClr val="94DAE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1" name="圆角矩形 10"/>
          <p:cNvSpPr/>
          <p:nvPr/>
        </p:nvSpPr>
        <p:spPr bwMode="auto">
          <a:xfrm>
            <a:off x="5532001" y="3909298"/>
            <a:ext cx="1476164" cy="452072"/>
          </a:xfrm>
          <a:prstGeom prst="roundRect">
            <a:avLst/>
          </a:prstGeom>
          <a:solidFill>
            <a:srgbClr val="94DAE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126" y="1923733"/>
            <a:ext cx="3389100" cy="169978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2808" y="1552742"/>
            <a:ext cx="2352675" cy="219705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 bwMode="auto">
          <a:xfrm>
            <a:off x="5737387" y="3952505"/>
            <a:ext cx="1207024" cy="365658"/>
          </a:xfrm>
          <a:prstGeom prst="rect">
            <a:avLst/>
          </a:prstGeom>
          <a:solidFill>
            <a:srgbClr val="94DAE2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8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电源模块</a:t>
            </a:r>
          </a:p>
        </p:txBody>
      </p:sp>
      <p:sp>
        <p:nvSpPr>
          <p:cNvPr id="15" name="文本框 14"/>
          <p:cNvSpPr txBox="1"/>
          <p:nvPr/>
        </p:nvSpPr>
        <p:spPr bwMode="auto">
          <a:xfrm>
            <a:off x="9177806" y="3952505"/>
            <a:ext cx="1620180" cy="36565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800" b="1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风扇模块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8126" y="1923733"/>
            <a:ext cx="523875" cy="2571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5848" y="1499277"/>
            <a:ext cx="523875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61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服务器介绍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服务器关键技术</a:t>
            </a:r>
          </a:p>
          <a:p>
            <a:pPr lvl="1">
              <a:buSzPct val="60000"/>
              <a:buFont typeface="Wingdings" panose="05000000000000000000" pitchFamily="2" charset="2"/>
              <a:buChar char="n"/>
            </a:pPr>
            <a:r>
              <a:rPr lang="en-US" altLang="zh-CN" sz="1800" dirty="0"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ym typeface="Huawei Sans" panose="020C0503030203020204" pitchFamily="34" charset="0"/>
              </a:rPr>
              <a:t>介绍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>
              <a:buSzPct val="60000"/>
              <a:buFont typeface="Wingdings" panose="05000000000000000000" pitchFamily="2" charset="2"/>
              <a:buChar char="p"/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BIOS</a:t>
            </a:r>
          </a:p>
          <a:p>
            <a:pPr marL="0" indent="0">
              <a:buNone/>
            </a:pP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765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服务器是一切服务平台的立命之本，云计算也不例外，那么什么是服务器？它有哪些关键技术需要我们了解？本章将一一为您揭开，云计算基础技术的学习也将从这里启程。</a:t>
            </a:r>
          </a:p>
        </p:txBody>
      </p:sp>
    </p:spTree>
    <p:extLst>
      <p:ext uri="{BB962C8B-B14F-4D97-AF65-F5344CB8AC3E}">
        <p14:creationId xmlns:p14="http://schemas.microsoft.com/office/powerpoint/2010/main" val="8305123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什么是</a:t>
            </a:r>
            <a:r>
              <a:rPr lang="en-US" altLang="zh-CN" dirty="0">
                <a:sym typeface="Huawei Sans" panose="020C0503030203020204" pitchFamily="34" charset="0"/>
              </a:rPr>
              <a:t>IPMI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000" dirty="0">
                <a:sym typeface="Huawei Sans" panose="020C0503030203020204" pitchFamily="34" charset="0"/>
              </a:rPr>
              <a:t>IPMI</a:t>
            </a:r>
            <a:r>
              <a:rPr lang="zh-CN" altLang="en-US" sz="2000" dirty="0">
                <a:sym typeface="Huawei Sans" panose="020C0503030203020204" pitchFamily="34" charset="0"/>
              </a:rPr>
              <a:t>定义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800" dirty="0">
                <a:sym typeface="Huawei Sans" panose="020C0503030203020204" pitchFamily="34" charset="0"/>
              </a:rPr>
              <a:t>IPMI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Intelligent Platform Management Interface</a:t>
            </a:r>
            <a:r>
              <a:rPr lang="zh-CN" altLang="en-US" sz="1800" dirty="0">
                <a:sym typeface="Huawei Sans" panose="020C0503030203020204" pitchFamily="34" charset="0"/>
              </a:rPr>
              <a:t>，智能平台管理接口，是一种开放标准的硬件管理接口规格，定义了嵌入式管理子系统进行通信的特定方法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800" dirty="0">
                <a:sym typeface="Huawei Sans" panose="020C0503030203020204" pitchFamily="34" charset="0"/>
              </a:rPr>
              <a:t>IPMI</a:t>
            </a:r>
            <a:r>
              <a:rPr lang="zh-CN" altLang="en-US" sz="1800" dirty="0">
                <a:sym typeface="Huawei Sans" panose="020C0503030203020204" pitchFamily="34" charset="0"/>
              </a:rPr>
              <a:t>信息通过基板管理控制器（</a:t>
            </a:r>
            <a:r>
              <a:rPr lang="en-US" altLang="zh-CN" sz="1800" dirty="0"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ym typeface="Huawei Sans" panose="020C0503030203020204" pitchFamily="34" charset="0"/>
              </a:rPr>
              <a:t>）进行交流，使用低级硬件智能管理而不使用操作系统进行管理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 flipV="1">
            <a:off x="4037066" y="4990486"/>
            <a:ext cx="3646076" cy="428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线形标注 2 6"/>
          <p:cNvSpPr/>
          <p:nvPr/>
        </p:nvSpPr>
        <p:spPr bwMode="auto">
          <a:xfrm>
            <a:off x="4588296" y="3475039"/>
            <a:ext cx="2706649" cy="589169"/>
          </a:xfrm>
          <a:prstGeom prst="borderCallout2">
            <a:avLst>
              <a:gd name="adj1" fmla="val 50538"/>
              <a:gd name="adj2" fmla="val 217"/>
              <a:gd name="adj3" fmla="val 51343"/>
              <a:gd name="adj4" fmla="val -17486"/>
              <a:gd name="adj5" fmla="val 230848"/>
              <a:gd name="adj6" fmla="val -21481"/>
            </a:avLst>
          </a:prstGeom>
          <a:noFill/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在服务器主板上的基板管理控制器</a:t>
            </a:r>
            <a:r>
              <a:rPr lang="en-US" altLang="zh-CN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BMC</a:t>
            </a:r>
            <a:r>
              <a:rPr lang="zh-CN" altLang="en-US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，嵌入</a:t>
            </a:r>
            <a:r>
              <a:rPr lang="en-US" altLang="zh-CN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IPMI</a:t>
            </a:r>
            <a:endParaRPr lang="zh-CN" altLang="en-US" sz="1400" dirty="0">
              <a:solidFill>
                <a:prstClr val="black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+mn-ea"/>
              <a:sym typeface="Huawei Sans" panose="020C0503030203020204" pitchFamily="34" charset="0"/>
            </a:endParaRPr>
          </a:p>
        </p:txBody>
      </p:sp>
      <p:sp>
        <p:nvSpPr>
          <p:cNvPr id="9" name="线形标注 2 8"/>
          <p:cNvSpPr/>
          <p:nvPr/>
        </p:nvSpPr>
        <p:spPr bwMode="auto">
          <a:xfrm>
            <a:off x="9469999" y="3649605"/>
            <a:ext cx="2099969" cy="748547"/>
          </a:xfrm>
          <a:prstGeom prst="borderCallout2">
            <a:avLst>
              <a:gd name="adj1" fmla="val 19264"/>
              <a:gd name="adj2" fmla="val 402"/>
              <a:gd name="adj3" fmla="val 18750"/>
              <a:gd name="adj4" fmla="val -16667"/>
              <a:gd name="adj5" fmla="val 131475"/>
              <a:gd name="adj6" fmla="val -53277"/>
            </a:avLst>
          </a:prstGeom>
          <a:noFill/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支持</a:t>
            </a:r>
            <a:r>
              <a:rPr lang="en-US" altLang="zh-CN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IPMI</a:t>
            </a:r>
            <a:r>
              <a:rPr lang="zh-CN" altLang="en-US" sz="14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的管理工具</a:t>
            </a:r>
          </a:p>
        </p:txBody>
      </p:sp>
      <p:sp>
        <p:nvSpPr>
          <p:cNvPr id="10" name="矩形 9"/>
          <p:cNvSpPr/>
          <p:nvPr/>
        </p:nvSpPr>
        <p:spPr>
          <a:xfrm>
            <a:off x="2978780" y="5776386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服务器</a:t>
            </a:r>
          </a:p>
        </p:txBody>
      </p:sp>
      <p:sp>
        <p:nvSpPr>
          <p:cNvPr id="11" name="矩形 10"/>
          <p:cNvSpPr/>
          <p:nvPr/>
        </p:nvSpPr>
        <p:spPr>
          <a:xfrm>
            <a:off x="7767883" y="5542403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rPr>
              <a:t>客户机</a:t>
            </a:r>
          </a:p>
        </p:txBody>
      </p:sp>
      <p:grpSp>
        <p:nvGrpSpPr>
          <p:cNvPr id="12" name="组合 1001"/>
          <p:cNvGrpSpPr>
            <a:grpSpLocks/>
          </p:cNvGrpSpPr>
          <p:nvPr/>
        </p:nvGrpSpPr>
        <p:grpSpPr bwMode="auto">
          <a:xfrm>
            <a:off x="2722001" y="3692659"/>
            <a:ext cx="1315065" cy="2058670"/>
            <a:chOff x="5697538" y="2392363"/>
            <a:chExt cx="600075" cy="641350"/>
          </a:xfrm>
          <a:solidFill>
            <a:srgbClr val="94DAE2"/>
          </a:solidFill>
        </p:grpSpPr>
        <p:sp>
          <p:nvSpPr>
            <p:cNvPr id="13" name="Freeform 956"/>
            <p:cNvSpPr>
              <a:spLocks noEditPoints="1"/>
            </p:cNvSpPr>
            <p:nvPr/>
          </p:nvSpPr>
          <p:spPr bwMode="auto">
            <a:xfrm>
              <a:off x="5697538" y="2392363"/>
              <a:ext cx="280988" cy="623888"/>
            </a:xfrm>
            <a:custGeom>
              <a:avLst/>
              <a:gdLst>
                <a:gd name="T0" fmla="*/ 2147483646 w 597"/>
                <a:gd name="T1" fmla="*/ 2147483646 h 1326"/>
                <a:gd name="T2" fmla="*/ 2147483646 w 597"/>
                <a:gd name="T3" fmla="*/ 2147483646 h 1326"/>
                <a:gd name="T4" fmla="*/ 2147483646 w 597"/>
                <a:gd name="T5" fmla="*/ 2147483646 h 1326"/>
                <a:gd name="T6" fmla="*/ 2147483646 w 597"/>
                <a:gd name="T7" fmla="*/ 2147483646 h 1326"/>
                <a:gd name="T8" fmla="*/ 2147483646 w 597"/>
                <a:gd name="T9" fmla="*/ 2147483646 h 1326"/>
                <a:gd name="T10" fmla="*/ 2147483646 w 597"/>
                <a:gd name="T11" fmla="*/ 2147483646 h 1326"/>
                <a:gd name="T12" fmla="*/ 2147483646 w 597"/>
                <a:gd name="T13" fmla="*/ 2147483646 h 1326"/>
                <a:gd name="T14" fmla="*/ 2147483646 w 597"/>
                <a:gd name="T15" fmla="*/ 2147483646 h 1326"/>
                <a:gd name="T16" fmla="*/ 2147483646 w 597"/>
                <a:gd name="T17" fmla="*/ 2147483646 h 1326"/>
                <a:gd name="T18" fmla="*/ 0 w 597"/>
                <a:gd name="T19" fmla="*/ 2147483646 h 1326"/>
                <a:gd name="T20" fmla="*/ 0 w 597"/>
                <a:gd name="T21" fmla="*/ 2147483646 h 1326"/>
                <a:gd name="T22" fmla="*/ 2147483646 w 597"/>
                <a:gd name="T23" fmla="*/ 0 h 1326"/>
                <a:gd name="T24" fmla="*/ 2147483646 w 597"/>
                <a:gd name="T25" fmla="*/ 0 h 1326"/>
                <a:gd name="T26" fmla="*/ 2147483646 w 597"/>
                <a:gd name="T27" fmla="*/ 2147483646 h 1326"/>
                <a:gd name="T28" fmla="*/ 2147483646 w 597"/>
                <a:gd name="T29" fmla="*/ 2147483646 h 1326"/>
                <a:gd name="T30" fmla="*/ 2147483646 w 597"/>
                <a:gd name="T31" fmla="*/ 2147483646 h 132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97"/>
                <a:gd name="T49" fmla="*/ 0 h 1326"/>
                <a:gd name="T50" fmla="*/ 597 w 597"/>
                <a:gd name="T51" fmla="*/ 1326 h 132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97" h="1326">
                  <a:moveTo>
                    <a:pt x="67" y="1260"/>
                  </a:moveTo>
                  <a:lnTo>
                    <a:pt x="67" y="1260"/>
                  </a:lnTo>
                  <a:lnTo>
                    <a:pt x="531" y="1260"/>
                  </a:lnTo>
                  <a:lnTo>
                    <a:pt x="531" y="67"/>
                  </a:lnTo>
                  <a:lnTo>
                    <a:pt x="67" y="67"/>
                  </a:lnTo>
                  <a:lnTo>
                    <a:pt x="67" y="1260"/>
                  </a:lnTo>
                  <a:close/>
                  <a:moveTo>
                    <a:pt x="564" y="1326"/>
                  </a:moveTo>
                  <a:lnTo>
                    <a:pt x="564" y="1326"/>
                  </a:lnTo>
                  <a:lnTo>
                    <a:pt x="34" y="1326"/>
                  </a:lnTo>
                  <a:cubicBezTo>
                    <a:pt x="15" y="1326"/>
                    <a:pt x="0" y="1311"/>
                    <a:pt x="0" y="1293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lnTo>
                    <a:pt x="564" y="0"/>
                  </a:lnTo>
                  <a:cubicBezTo>
                    <a:pt x="582" y="0"/>
                    <a:pt x="597" y="15"/>
                    <a:pt x="597" y="34"/>
                  </a:cubicBezTo>
                  <a:lnTo>
                    <a:pt x="597" y="1293"/>
                  </a:lnTo>
                  <a:cubicBezTo>
                    <a:pt x="597" y="1311"/>
                    <a:pt x="582" y="1326"/>
                    <a:pt x="564" y="13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4" name="Freeform 957"/>
            <p:cNvSpPr>
              <a:spLocks/>
            </p:cNvSpPr>
            <p:nvPr/>
          </p:nvSpPr>
          <p:spPr bwMode="auto">
            <a:xfrm>
              <a:off x="6016625" y="2392363"/>
              <a:ext cx="280988" cy="623888"/>
            </a:xfrm>
            <a:custGeom>
              <a:avLst/>
              <a:gdLst>
                <a:gd name="T0" fmla="*/ 2147483646 w 597"/>
                <a:gd name="T1" fmla="*/ 2147483646 h 1326"/>
                <a:gd name="T2" fmla="*/ 2147483646 w 597"/>
                <a:gd name="T3" fmla="*/ 2147483646 h 1326"/>
                <a:gd name="T4" fmla="*/ 2147483646 w 597"/>
                <a:gd name="T5" fmla="*/ 2147483646 h 1326"/>
                <a:gd name="T6" fmla="*/ 2147483646 w 597"/>
                <a:gd name="T7" fmla="*/ 2147483646 h 1326"/>
                <a:gd name="T8" fmla="*/ 2147483646 w 597"/>
                <a:gd name="T9" fmla="*/ 2147483646 h 1326"/>
                <a:gd name="T10" fmla="*/ 2147483646 w 597"/>
                <a:gd name="T11" fmla="*/ 2147483646 h 1326"/>
                <a:gd name="T12" fmla="*/ 2147483646 w 597"/>
                <a:gd name="T13" fmla="*/ 2147483646 h 1326"/>
                <a:gd name="T14" fmla="*/ 2147483646 w 597"/>
                <a:gd name="T15" fmla="*/ 2147483646 h 1326"/>
                <a:gd name="T16" fmla="*/ 2147483646 w 597"/>
                <a:gd name="T17" fmla="*/ 2147483646 h 1326"/>
                <a:gd name="T18" fmla="*/ 2147483646 w 597"/>
                <a:gd name="T19" fmla="*/ 2147483646 h 1326"/>
                <a:gd name="T20" fmla="*/ 2147483646 w 597"/>
                <a:gd name="T21" fmla="*/ 2147483646 h 1326"/>
                <a:gd name="T22" fmla="*/ 0 w 597"/>
                <a:gd name="T23" fmla="*/ 2147483646 h 1326"/>
                <a:gd name="T24" fmla="*/ 0 w 597"/>
                <a:gd name="T25" fmla="*/ 2147483646 h 1326"/>
                <a:gd name="T26" fmla="*/ 2147483646 w 597"/>
                <a:gd name="T27" fmla="*/ 0 h 1326"/>
                <a:gd name="T28" fmla="*/ 2147483646 w 597"/>
                <a:gd name="T29" fmla="*/ 0 h 1326"/>
                <a:gd name="T30" fmla="*/ 2147483646 w 597"/>
                <a:gd name="T31" fmla="*/ 2147483646 h 1326"/>
                <a:gd name="T32" fmla="*/ 2147483646 w 597"/>
                <a:gd name="T33" fmla="*/ 2147483646 h 1326"/>
                <a:gd name="T34" fmla="*/ 2147483646 w 597"/>
                <a:gd name="T35" fmla="*/ 2147483646 h 13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597"/>
                <a:gd name="T55" fmla="*/ 0 h 1326"/>
                <a:gd name="T56" fmla="*/ 597 w 597"/>
                <a:gd name="T57" fmla="*/ 1326 h 132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597" h="1326">
                  <a:moveTo>
                    <a:pt x="564" y="1326"/>
                  </a:moveTo>
                  <a:lnTo>
                    <a:pt x="564" y="1326"/>
                  </a:lnTo>
                  <a:lnTo>
                    <a:pt x="451" y="1326"/>
                  </a:lnTo>
                  <a:lnTo>
                    <a:pt x="451" y="1260"/>
                  </a:lnTo>
                  <a:lnTo>
                    <a:pt x="531" y="1260"/>
                  </a:lnTo>
                  <a:lnTo>
                    <a:pt x="531" y="67"/>
                  </a:lnTo>
                  <a:lnTo>
                    <a:pt x="67" y="67"/>
                  </a:lnTo>
                  <a:lnTo>
                    <a:pt x="67" y="1260"/>
                  </a:lnTo>
                  <a:lnTo>
                    <a:pt x="224" y="1260"/>
                  </a:lnTo>
                  <a:lnTo>
                    <a:pt x="224" y="1326"/>
                  </a:lnTo>
                  <a:lnTo>
                    <a:pt x="34" y="1326"/>
                  </a:lnTo>
                  <a:cubicBezTo>
                    <a:pt x="15" y="1326"/>
                    <a:pt x="0" y="1311"/>
                    <a:pt x="0" y="1293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lnTo>
                    <a:pt x="564" y="0"/>
                  </a:lnTo>
                  <a:cubicBezTo>
                    <a:pt x="583" y="0"/>
                    <a:pt x="597" y="15"/>
                    <a:pt x="597" y="34"/>
                  </a:cubicBezTo>
                  <a:lnTo>
                    <a:pt x="597" y="1293"/>
                  </a:lnTo>
                  <a:cubicBezTo>
                    <a:pt x="597" y="1311"/>
                    <a:pt x="583" y="1326"/>
                    <a:pt x="564" y="13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5" name="Freeform 958"/>
            <p:cNvSpPr>
              <a:spLocks noEditPoints="1"/>
            </p:cNvSpPr>
            <p:nvPr/>
          </p:nvSpPr>
          <p:spPr bwMode="auto">
            <a:xfrm>
              <a:off x="5759450" y="2444750"/>
              <a:ext cx="158750" cy="50800"/>
            </a:xfrm>
            <a:custGeom>
              <a:avLst/>
              <a:gdLst>
                <a:gd name="T0" fmla="*/ 2147483646 w 337"/>
                <a:gd name="T1" fmla="*/ 2147483646 h 105"/>
                <a:gd name="T2" fmla="*/ 2147483646 w 337"/>
                <a:gd name="T3" fmla="*/ 2147483646 h 105"/>
                <a:gd name="T4" fmla="*/ 2147483646 w 337"/>
                <a:gd name="T5" fmla="*/ 2147483646 h 105"/>
                <a:gd name="T6" fmla="*/ 2147483646 w 337"/>
                <a:gd name="T7" fmla="*/ 2147483646 h 105"/>
                <a:gd name="T8" fmla="*/ 2147483646 w 337"/>
                <a:gd name="T9" fmla="*/ 2147483646 h 105"/>
                <a:gd name="T10" fmla="*/ 2147483646 w 337"/>
                <a:gd name="T11" fmla="*/ 2147483646 h 105"/>
                <a:gd name="T12" fmla="*/ 2147483646 w 337"/>
                <a:gd name="T13" fmla="*/ 2147483646 h 105"/>
                <a:gd name="T14" fmla="*/ 2147483646 w 337"/>
                <a:gd name="T15" fmla="*/ 2147483646 h 105"/>
                <a:gd name="T16" fmla="*/ 2147483646 w 337"/>
                <a:gd name="T17" fmla="*/ 2147483646 h 105"/>
                <a:gd name="T18" fmla="*/ 2147483646 w 337"/>
                <a:gd name="T19" fmla="*/ 2147483646 h 105"/>
                <a:gd name="T20" fmla="*/ 2147483646 w 337"/>
                <a:gd name="T21" fmla="*/ 2147483646 h 105"/>
                <a:gd name="T22" fmla="*/ 2147483646 w 337"/>
                <a:gd name="T23" fmla="*/ 2147483646 h 105"/>
                <a:gd name="T24" fmla="*/ 2147483646 w 337"/>
                <a:gd name="T25" fmla="*/ 2147483646 h 105"/>
                <a:gd name="T26" fmla="*/ 0 w 337"/>
                <a:gd name="T27" fmla="*/ 2147483646 h 105"/>
                <a:gd name="T28" fmla="*/ 0 w 337"/>
                <a:gd name="T29" fmla="*/ 2147483646 h 105"/>
                <a:gd name="T30" fmla="*/ 2147483646 w 337"/>
                <a:gd name="T31" fmla="*/ 0 h 105"/>
                <a:gd name="T32" fmla="*/ 2147483646 w 337"/>
                <a:gd name="T33" fmla="*/ 0 h 105"/>
                <a:gd name="T34" fmla="*/ 2147483646 w 337"/>
                <a:gd name="T35" fmla="*/ 2147483646 h 105"/>
                <a:gd name="T36" fmla="*/ 2147483646 w 337"/>
                <a:gd name="T37" fmla="*/ 2147483646 h 105"/>
                <a:gd name="T38" fmla="*/ 2147483646 w 337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5"/>
                <a:gd name="T62" fmla="*/ 337 w 337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5">
                  <a:moveTo>
                    <a:pt x="40" y="64"/>
                  </a:moveTo>
                  <a:lnTo>
                    <a:pt x="40" y="64"/>
                  </a:lnTo>
                  <a:cubicBezTo>
                    <a:pt x="42" y="64"/>
                    <a:pt x="43" y="65"/>
                    <a:pt x="45" y="65"/>
                  </a:cubicBezTo>
                  <a:lnTo>
                    <a:pt x="292" y="65"/>
                  </a:lnTo>
                  <a:cubicBezTo>
                    <a:pt x="294" y="65"/>
                    <a:pt x="295" y="64"/>
                    <a:pt x="297" y="64"/>
                  </a:cubicBezTo>
                  <a:lnTo>
                    <a:pt x="297" y="40"/>
                  </a:lnTo>
                  <a:cubicBezTo>
                    <a:pt x="295" y="40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0"/>
                    <a:pt x="40" y="40"/>
                  </a:cubicBezTo>
                  <a:lnTo>
                    <a:pt x="40" y="64"/>
                  </a:lnTo>
                  <a:close/>
                  <a:moveTo>
                    <a:pt x="292" y="105"/>
                  </a:moveTo>
                  <a:lnTo>
                    <a:pt x="292" y="105"/>
                  </a:lnTo>
                  <a:lnTo>
                    <a:pt x="45" y="105"/>
                  </a:lnTo>
                  <a:cubicBezTo>
                    <a:pt x="19" y="105"/>
                    <a:pt x="0" y="92"/>
                    <a:pt x="0" y="73"/>
                  </a:cubicBezTo>
                  <a:lnTo>
                    <a:pt x="0" y="31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1"/>
                  </a:cubicBezTo>
                  <a:lnTo>
                    <a:pt x="337" y="73"/>
                  </a:lnTo>
                  <a:cubicBezTo>
                    <a:pt x="337" y="92"/>
                    <a:pt x="318" y="105"/>
                    <a:pt x="29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6" name="Freeform 959"/>
            <p:cNvSpPr>
              <a:spLocks noEditPoints="1"/>
            </p:cNvSpPr>
            <p:nvPr/>
          </p:nvSpPr>
          <p:spPr bwMode="auto">
            <a:xfrm>
              <a:off x="5759450" y="2503488"/>
              <a:ext cx="158750" cy="49213"/>
            </a:xfrm>
            <a:custGeom>
              <a:avLst/>
              <a:gdLst>
                <a:gd name="T0" fmla="*/ 2147483646 w 337"/>
                <a:gd name="T1" fmla="*/ 2147483646 h 105"/>
                <a:gd name="T2" fmla="*/ 2147483646 w 337"/>
                <a:gd name="T3" fmla="*/ 2147483646 h 105"/>
                <a:gd name="T4" fmla="*/ 2147483646 w 337"/>
                <a:gd name="T5" fmla="*/ 2147483646 h 105"/>
                <a:gd name="T6" fmla="*/ 2147483646 w 337"/>
                <a:gd name="T7" fmla="*/ 2147483646 h 105"/>
                <a:gd name="T8" fmla="*/ 2147483646 w 337"/>
                <a:gd name="T9" fmla="*/ 2147483646 h 105"/>
                <a:gd name="T10" fmla="*/ 2147483646 w 337"/>
                <a:gd name="T11" fmla="*/ 2147483646 h 105"/>
                <a:gd name="T12" fmla="*/ 2147483646 w 337"/>
                <a:gd name="T13" fmla="*/ 2147483646 h 105"/>
                <a:gd name="T14" fmla="*/ 2147483646 w 337"/>
                <a:gd name="T15" fmla="*/ 2147483646 h 105"/>
                <a:gd name="T16" fmla="*/ 2147483646 w 337"/>
                <a:gd name="T17" fmla="*/ 2147483646 h 105"/>
                <a:gd name="T18" fmla="*/ 2147483646 w 337"/>
                <a:gd name="T19" fmla="*/ 2147483646 h 105"/>
                <a:gd name="T20" fmla="*/ 2147483646 w 337"/>
                <a:gd name="T21" fmla="*/ 2147483646 h 105"/>
                <a:gd name="T22" fmla="*/ 2147483646 w 337"/>
                <a:gd name="T23" fmla="*/ 2147483646 h 105"/>
                <a:gd name="T24" fmla="*/ 2147483646 w 337"/>
                <a:gd name="T25" fmla="*/ 2147483646 h 105"/>
                <a:gd name="T26" fmla="*/ 0 w 337"/>
                <a:gd name="T27" fmla="*/ 2147483646 h 105"/>
                <a:gd name="T28" fmla="*/ 0 w 337"/>
                <a:gd name="T29" fmla="*/ 2147483646 h 105"/>
                <a:gd name="T30" fmla="*/ 2147483646 w 337"/>
                <a:gd name="T31" fmla="*/ 0 h 105"/>
                <a:gd name="T32" fmla="*/ 2147483646 w 337"/>
                <a:gd name="T33" fmla="*/ 0 h 105"/>
                <a:gd name="T34" fmla="*/ 2147483646 w 337"/>
                <a:gd name="T35" fmla="*/ 2147483646 h 105"/>
                <a:gd name="T36" fmla="*/ 2147483646 w 337"/>
                <a:gd name="T37" fmla="*/ 2147483646 h 105"/>
                <a:gd name="T38" fmla="*/ 2147483646 w 337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5"/>
                <a:gd name="T62" fmla="*/ 337 w 337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5">
                  <a:moveTo>
                    <a:pt x="40" y="65"/>
                  </a:moveTo>
                  <a:lnTo>
                    <a:pt x="40" y="65"/>
                  </a:lnTo>
                  <a:cubicBezTo>
                    <a:pt x="42" y="65"/>
                    <a:pt x="43" y="65"/>
                    <a:pt x="45" y="65"/>
                  </a:cubicBezTo>
                  <a:lnTo>
                    <a:pt x="292" y="65"/>
                  </a:lnTo>
                  <a:cubicBezTo>
                    <a:pt x="294" y="65"/>
                    <a:pt x="295" y="65"/>
                    <a:pt x="297" y="65"/>
                  </a:cubicBezTo>
                  <a:lnTo>
                    <a:pt x="297" y="41"/>
                  </a:lnTo>
                  <a:cubicBezTo>
                    <a:pt x="295" y="40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0"/>
                    <a:pt x="40" y="41"/>
                  </a:cubicBezTo>
                  <a:lnTo>
                    <a:pt x="40" y="65"/>
                  </a:lnTo>
                  <a:close/>
                  <a:moveTo>
                    <a:pt x="292" y="105"/>
                  </a:moveTo>
                  <a:lnTo>
                    <a:pt x="292" y="105"/>
                  </a:lnTo>
                  <a:lnTo>
                    <a:pt x="45" y="105"/>
                  </a:lnTo>
                  <a:cubicBezTo>
                    <a:pt x="19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2"/>
                  </a:cubicBezTo>
                  <a:lnTo>
                    <a:pt x="337" y="73"/>
                  </a:lnTo>
                  <a:cubicBezTo>
                    <a:pt x="337" y="92"/>
                    <a:pt x="318" y="105"/>
                    <a:pt x="29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7" name="Freeform 960"/>
            <p:cNvSpPr>
              <a:spLocks noEditPoints="1"/>
            </p:cNvSpPr>
            <p:nvPr/>
          </p:nvSpPr>
          <p:spPr bwMode="auto">
            <a:xfrm>
              <a:off x="5759450" y="2587625"/>
              <a:ext cx="158750" cy="49213"/>
            </a:xfrm>
            <a:custGeom>
              <a:avLst/>
              <a:gdLst>
                <a:gd name="T0" fmla="*/ 2147483646 w 337"/>
                <a:gd name="T1" fmla="*/ 2147483646 h 105"/>
                <a:gd name="T2" fmla="*/ 2147483646 w 337"/>
                <a:gd name="T3" fmla="*/ 2147483646 h 105"/>
                <a:gd name="T4" fmla="*/ 2147483646 w 337"/>
                <a:gd name="T5" fmla="*/ 2147483646 h 105"/>
                <a:gd name="T6" fmla="*/ 2147483646 w 337"/>
                <a:gd name="T7" fmla="*/ 2147483646 h 105"/>
                <a:gd name="T8" fmla="*/ 2147483646 w 337"/>
                <a:gd name="T9" fmla="*/ 2147483646 h 105"/>
                <a:gd name="T10" fmla="*/ 2147483646 w 337"/>
                <a:gd name="T11" fmla="*/ 2147483646 h 105"/>
                <a:gd name="T12" fmla="*/ 2147483646 w 337"/>
                <a:gd name="T13" fmla="*/ 2147483646 h 105"/>
                <a:gd name="T14" fmla="*/ 2147483646 w 337"/>
                <a:gd name="T15" fmla="*/ 2147483646 h 105"/>
                <a:gd name="T16" fmla="*/ 2147483646 w 337"/>
                <a:gd name="T17" fmla="*/ 2147483646 h 105"/>
                <a:gd name="T18" fmla="*/ 2147483646 w 337"/>
                <a:gd name="T19" fmla="*/ 2147483646 h 105"/>
                <a:gd name="T20" fmla="*/ 2147483646 w 337"/>
                <a:gd name="T21" fmla="*/ 2147483646 h 105"/>
                <a:gd name="T22" fmla="*/ 2147483646 w 337"/>
                <a:gd name="T23" fmla="*/ 2147483646 h 105"/>
                <a:gd name="T24" fmla="*/ 2147483646 w 337"/>
                <a:gd name="T25" fmla="*/ 2147483646 h 105"/>
                <a:gd name="T26" fmla="*/ 0 w 337"/>
                <a:gd name="T27" fmla="*/ 2147483646 h 105"/>
                <a:gd name="T28" fmla="*/ 0 w 337"/>
                <a:gd name="T29" fmla="*/ 2147483646 h 105"/>
                <a:gd name="T30" fmla="*/ 2147483646 w 337"/>
                <a:gd name="T31" fmla="*/ 0 h 105"/>
                <a:gd name="T32" fmla="*/ 2147483646 w 337"/>
                <a:gd name="T33" fmla="*/ 0 h 105"/>
                <a:gd name="T34" fmla="*/ 2147483646 w 337"/>
                <a:gd name="T35" fmla="*/ 2147483646 h 105"/>
                <a:gd name="T36" fmla="*/ 2147483646 w 337"/>
                <a:gd name="T37" fmla="*/ 2147483646 h 105"/>
                <a:gd name="T38" fmla="*/ 2147483646 w 337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5"/>
                <a:gd name="T62" fmla="*/ 337 w 337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5">
                  <a:moveTo>
                    <a:pt x="40" y="64"/>
                  </a:moveTo>
                  <a:lnTo>
                    <a:pt x="40" y="64"/>
                  </a:lnTo>
                  <a:cubicBezTo>
                    <a:pt x="42" y="65"/>
                    <a:pt x="43" y="65"/>
                    <a:pt x="45" y="65"/>
                  </a:cubicBezTo>
                  <a:lnTo>
                    <a:pt x="292" y="65"/>
                  </a:lnTo>
                  <a:cubicBezTo>
                    <a:pt x="294" y="65"/>
                    <a:pt x="295" y="65"/>
                    <a:pt x="297" y="64"/>
                  </a:cubicBezTo>
                  <a:lnTo>
                    <a:pt x="297" y="41"/>
                  </a:lnTo>
                  <a:cubicBezTo>
                    <a:pt x="295" y="40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0"/>
                    <a:pt x="40" y="41"/>
                  </a:cubicBezTo>
                  <a:lnTo>
                    <a:pt x="40" y="64"/>
                  </a:lnTo>
                  <a:close/>
                  <a:moveTo>
                    <a:pt x="292" y="105"/>
                  </a:moveTo>
                  <a:lnTo>
                    <a:pt x="292" y="105"/>
                  </a:lnTo>
                  <a:lnTo>
                    <a:pt x="45" y="105"/>
                  </a:lnTo>
                  <a:cubicBezTo>
                    <a:pt x="19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2"/>
                  </a:cubicBezTo>
                  <a:lnTo>
                    <a:pt x="337" y="73"/>
                  </a:lnTo>
                  <a:cubicBezTo>
                    <a:pt x="337" y="92"/>
                    <a:pt x="318" y="105"/>
                    <a:pt x="29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8" name="Freeform 961"/>
            <p:cNvSpPr>
              <a:spLocks noEditPoints="1"/>
            </p:cNvSpPr>
            <p:nvPr/>
          </p:nvSpPr>
          <p:spPr bwMode="auto">
            <a:xfrm>
              <a:off x="5759450" y="2646363"/>
              <a:ext cx="158750" cy="49213"/>
            </a:xfrm>
            <a:custGeom>
              <a:avLst/>
              <a:gdLst>
                <a:gd name="T0" fmla="*/ 2147483646 w 337"/>
                <a:gd name="T1" fmla="*/ 2147483646 h 105"/>
                <a:gd name="T2" fmla="*/ 2147483646 w 337"/>
                <a:gd name="T3" fmla="*/ 2147483646 h 105"/>
                <a:gd name="T4" fmla="*/ 2147483646 w 337"/>
                <a:gd name="T5" fmla="*/ 2147483646 h 105"/>
                <a:gd name="T6" fmla="*/ 2147483646 w 337"/>
                <a:gd name="T7" fmla="*/ 2147483646 h 105"/>
                <a:gd name="T8" fmla="*/ 2147483646 w 337"/>
                <a:gd name="T9" fmla="*/ 2147483646 h 105"/>
                <a:gd name="T10" fmla="*/ 2147483646 w 337"/>
                <a:gd name="T11" fmla="*/ 2147483646 h 105"/>
                <a:gd name="T12" fmla="*/ 2147483646 w 337"/>
                <a:gd name="T13" fmla="*/ 2147483646 h 105"/>
                <a:gd name="T14" fmla="*/ 2147483646 w 337"/>
                <a:gd name="T15" fmla="*/ 2147483646 h 105"/>
                <a:gd name="T16" fmla="*/ 2147483646 w 337"/>
                <a:gd name="T17" fmla="*/ 2147483646 h 105"/>
                <a:gd name="T18" fmla="*/ 2147483646 w 337"/>
                <a:gd name="T19" fmla="*/ 2147483646 h 105"/>
                <a:gd name="T20" fmla="*/ 2147483646 w 337"/>
                <a:gd name="T21" fmla="*/ 2147483646 h 105"/>
                <a:gd name="T22" fmla="*/ 2147483646 w 337"/>
                <a:gd name="T23" fmla="*/ 2147483646 h 105"/>
                <a:gd name="T24" fmla="*/ 2147483646 w 337"/>
                <a:gd name="T25" fmla="*/ 2147483646 h 105"/>
                <a:gd name="T26" fmla="*/ 0 w 337"/>
                <a:gd name="T27" fmla="*/ 2147483646 h 105"/>
                <a:gd name="T28" fmla="*/ 0 w 337"/>
                <a:gd name="T29" fmla="*/ 2147483646 h 105"/>
                <a:gd name="T30" fmla="*/ 2147483646 w 337"/>
                <a:gd name="T31" fmla="*/ 0 h 105"/>
                <a:gd name="T32" fmla="*/ 2147483646 w 337"/>
                <a:gd name="T33" fmla="*/ 0 h 105"/>
                <a:gd name="T34" fmla="*/ 2147483646 w 337"/>
                <a:gd name="T35" fmla="*/ 2147483646 h 105"/>
                <a:gd name="T36" fmla="*/ 2147483646 w 337"/>
                <a:gd name="T37" fmla="*/ 2147483646 h 105"/>
                <a:gd name="T38" fmla="*/ 2147483646 w 337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5"/>
                <a:gd name="T62" fmla="*/ 337 w 337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5">
                  <a:moveTo>
                    <a:pt x="40" y="65"/>
                  </a:moveTo>
                  <a:lnTo>
                    <a:pt x="40" y="65"/>
                  </a:lnTo>
                  <a:cubicBezTo>
                    <a:pt x="42" y="65"/>
                    <a:pt x="43" y="65"/>
                    <a:pt x="45" y="65"/>
                  </a:cubicBezTo>
                  <a:lnTo>
                    <a:pt x="292" y="65"/>
                  </a:lnTo>
                  <a:cubicBezTo>
                    <a:pt x="294" y="65"/>
                    <a:pt x="295" y="65"/>
                    <a:pt x="297" y="65"/>
                  </a:cubicBezTo>
                  <a:lnTo>
                    <a:pt x="297" y="41"/>
                  </a:lnTo>
                  <a:cubicBezTo>
                    <a:pt x="295" y="41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1"/>
                    <a:pt x="40" y="41"/>
                  </a:cubicBezTo>
                  <a:lnTo>
                    <a:pt x="40" y="65"/>
                  </a:lnTo>
                  <a:close/>
                  <a:moveTo>
                    <a:pt x="292" y="105"/>
                  </a:moveTo>
                  <a:lnTo>
                    <a:pt x="292" y="105"/>
                  </a:lnTo>
                  <a:lnTo>
                    <a:pt x="45" y="105"/>
                  </a:lnTo>
                  <a:cubicBezTo>
                    <a:pt x="19" y="105"/>
                    <a:pt x="0" y="92"/>
                    <a:pt x="0" y="74"/>
                  </a:cubicBezTo>
                  <a:lnTo>
                    <a:pt x="0" y="32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2"/>
                  </a:cubicBezTo>
                  <a:lnTo>
                    <a:pt x="337" y="74"/>
                  </a:lnTo>
                  <a:cubicBezTo>
                    <a:pt x="337" y="92"/>
                    <a:pt x="318" y="105"/>
                    <a:pt x="29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19" name="Freeform 962"/>
            <p:cNvSpPr>
              <a:spLocks noEditPoints="1"/>
            </p:cNvSpPr>
            <p:nvPr/>
          </p:nvSpPr>
          <p:spPr bwMode="auto">
            <a:xfrm>
              <a:off x="5759450" y="2722563"/>
              <a:ext cx="158750" cy="49213"/>
            </a:xfrm>
            <a:custGeom>
              <a:avLst/>
              <a:gdLst>
                <a:gd name="T0" fmla="*/ 2147483646 w 337"/>
                <a:gd name="T1" fmla="*/ 2147483646 h 105"/>
                <a:gd name="T2" fmla="*/ 2147483646 w 337"/>
                <a:gd name="T3" fmla="*/ 2147483646 h 105"/>
                <a:gd name="T4" fmla="*/ 2147483646 w 337"/>
                <a:gd name="T5" fmla="*/ 2147483646 h 105"/>
                <a:gd name="T6" fmla="*/ 2147483646 w 337"/>
                <a:gd name="T7" fmla="*/ 2147483646 h 105"/>
                <a:gd name="T8" fmla="*/ 2147483646 w 337"/>
                <a:gd name="T9" fmla="*/ 2147483646 h 105"/>
                <a:gd name="T10" fmla="*/ 2147483646 w 337"/>
                <a:gd name="T11" fmla="*/ 2147483646 h 105"/>
                <a:gd name="T12" fmla="*/ 2147483646 w 337"/>
                <a:gd name="T13" fmla="*/ 2147483646 h 105"/>
                <a:gd name="T14" fmla="*/ 2147483646 w 337"/>
                <a:gd name="T15" fmla="*/ 2147483646 h 105"/>
                <a:gd name="T16" fmla="*/ 2147483646 w 337"/>
                <a:gd name="T17" fmla="*/ 2147483646 h 105"/>
                <a:gd name="T18" fmla="*/ 2147483646 w 337"/>
                <a:gd name="T19" fmla="*/ 2147483646 h 105"/>
                <a:gd name="T20" fmla="*/ 2147483646 w 337"/>
                <a:gd name="T21" fmla="*/ 2147483646 h 105"/>
                <a:gd name="T22" fmla="*/ 2147483646 w 337"/>
                <a:gd name="T23" fmla="*/ 2147483646 h 105"/>
                <a:gd name="T24" fmla="*/ 2147483646 w 337"/>
                <a:gd name="T25" fmla="*/ 2147483646 h 105"/>
                <a:gd name="T26" fmla="*/ 0 w 337"/>
                <a:gd name="T27" fmla="*/ 2147483646 h 105"/>
                <a:gd name="T28" fmla="*/ 0 w 337"/>
                <a:gd name="T29" fmla="*/ 2147483646 h 105"/>
                <a:gd name="T30" fmla="*/ 2147483646 w 337"/>
                <a:gd name="T31" fmla="*/ 0 h 105"/>
                <a:gd name="T32" fmla="*/ 2147483646 w 337"/>
                <a:gd name="T33" fmla="*/ 0 h 105"/>
                <a:gd name="T34" fmla="*/ 2147483646 w 337"/>
                <a:gd name="T35" fmla="*/ 2147483646 h 105"/>
                <a:gd name="T36" fmla="*/ 2147483646 w 337"/>
                <a:gd name="T37" fmla="*/ 2147483646 h 105"/>
                <a:gd name="T38" fmla="*/ 2147483646 w 337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5"/>
                <a:gd name="T62" fmla="*/ 337 w 337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5">
                  <a:moveTo>
                    <a:pt x="40" y="65"/>
                  </a:moveTo>
                  <a:lnTo>
                    <a:pt x="40" y="65"/>
                  </a:lnTo>
                  <a:cubicBezTo>
                    <a:pt x="42" y="65"/>
                    <a:pt x="43" y="65"/>
                    <a:pt x="45" y="65"/>
                  </a:cubicBezTo>
                  <a:lnTo>
                    <a:pt x="292" y="65"/>
                  </a:lnTo>
                  <a:cubicBezTo>
                    <a:pt x="294" y="65"/>
                    <a:pt x="295" y="65"/>
                    <a:pt x="297" y="65"/>
                  </a:cubicBezTo>
                  <a:lnTo>
                    <a:pt x="297" y="41"/>
                  </a:lnTo>
                  <a:cubicBezTo>
                    <a:pt x="295" y="40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0"/>
                    <a:pt x="40" y="41"/>
                  </a:cubicBezTo>
                  <a:lnTo>
                    <a:pt x="40" y="65"/>
                  </a:lnTo>
                  <a:close/>
                  <a:moveTo>
                    <a:pt x="292" y="105"/>
                  </a:moveTo>
                  <a:lnTo>
                    <a:pt x="292" y="105"/>
                  </a:lnTo>
                  <a:lnTo>
                    <a:pt x="45" y="105"/>
                  </a:lnTo>
                  <a:cubicBezTo>
                    <a:pt x="19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2"/>
                  </a:cubicBezTo>
                  <a:lnTo>
                    <a:pt x="337" y="73"/>
                  </a:lnTo>
                  <a:cubicBezTo>
                    <a:pt x="337" y="92"/>
                    <a:pt x="318" y="105"/>
                    <a:pt x="29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0" name="Freeform 963"/>
            <p:cNvSpPr>
              <a:spLocks noEditPoints="1"/>
            </p:cNvSpPr>
            <p:nvPr/>
          </p:nvSpPr>
          <p:spPr bwMode="auto">
            <a:xfrm>
              <a:off x="5759450" y="2781300"/>
              <a:ext cx="158750" cy="49213"/>
            </a:xfrm>
            <a:custGeom>
              <a:avLst/>
              <a:gdLst>
                <a:gd name="T0" fmla="*/ 2147483646 w 337"/>
                <a:gd name="T1" fmla="*/ 2147483646 h 104"/>
                <a:gd name="T2" fmla="*/ 2147483646 w 337"/>
                <a:gd name="T3" fmla="*/ 2147483646 h 104"/>
                <a:gd name="T4" fmla="*/ 2147483646 w 337"/>
                <a:gd name="T5" fmla="*/ 2147483646 h 104"/>
                <a:gd name="T6" fmla="*/ 2147483646 w 337"/>
                <a:gd name="T7" fmla="*/ 2147483646 h 104"/>
                <a:gd name="T8" fmla="*/ 2147483646 w 337"/>
                <a:gd name="T9" fmla="*/ 2147483646 h 104"/>
                <a:gd name="T10" fmla="*/ 2147483646 w 337"/>
                <a:gd name="T11" fmla="*/ 2147483646 h 104"/>
                <a:gd name="T12" fmla="*/ 2147483646 w 337"/>
                <a:gd name="T13" fmla="*/ 2147483646 h 104"/>
                <a:gd name="T14" fmla="*/ 2147483646 w 337"/>
                <a:gd name="T15" fmla="*/ 2147483646 h 104"/>
                <a:gd name="T16" fmla="*/ 2147483646 w 337"/>
                <a:gd name="T17" fmla="*/ 2147483646 h 104"/>
                <a:gd name="T18" fmla="*/ 2147483646 w 337"/>
                <a:gd name="T19" fmla="*/ 2147483646 h 104"/>
                <a:gd name="T20" fmla="*/ 2147483646 w 337"/>
                <a:gd name="T21" fmla="*/ 2147483646 h 104"/>
                <a:gd name="T22" fmla="*/ 2147483646 w 337"/>
                <a:gd name="T23" fmla="*/ 2147483646 h 104"/>
                <a:gd name="T24" fmla="*/ 2147483646 w 337"/>
                <a:gd name="T25" fmla="*/ 2147483646 h 104"/>
                <a:gd name="T26" fmla="*/ 0 w 337"/>
                <a:gd name="T27" fmla="*/ 2147483646 h 104"/>
                <a:gd name="T28" fmla="*/ 0 w 337"/>
                <a:gd name="T29" fmla="*/ 2147483646 h 104"/>
                <a:gd name="T30" fmla="*/ 2147483646 w 337"/>
                <a:gd name="T31" fmla="*/ 0 h 104"/>
                <a:gd name="T32" fmla="*/ 2147483646 w 337"/>
                <a:gd name="T33" fmla="*/ 0 h 104"/>
                <a:gd name="T34" fmla="*/ 2147483646 w 337"/>
                <a:gd name="T35" fmla="*/ 2147483646 h 104"/>
                <a:gd name="T36" fmla="*/ 2147483646 w 337"/>
                <a:gd name="T37" fmla="*/ 2147483646 h 104"/>
                <a:gd name="T38" fmla="*/ 2147483646 w 337"/>
                <a:gd name="T39" fmla="*/ 2147483646 h 1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7"/>
                <a:gd name="T61" fmla="*/ 0 h 104"/>
                <a:gd name="T62" fmla="*/ 337 w 337"/>
                <a:gd name="T63" fmla="*/ 104 h 1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7" h="104">
                  <a:moveTo>
                    <a:pt x="40" y="64"/>
                  </a:moveTo>
                  <a:lnTo>
                    <a:pt x="40" y="64"/>
                  </a:lnTo>
                  <a:cubicBezTo>
                    <a:pt x="42" y="64"/>
                    <a:pt x="43" y="64"/>
                    <a:pt x="45" y="64"/>
                  </a:cubicBezTo>
                  <a:lnTo>
                    <a:pt x="292" y="64"/>
                  </a:lnTo>
                  <a:cubicBezTo>
                    <a:pt x="294" y="64"/>
                    <a:pt x="295" y="64"/>
                    <a:pt x="297" y="64"/>
                  </a:cubicBezTo>
                  <a:lnTo>
                    <a:pt x="297" y="40"/>
                  </a:lnTo>
                  <a:cubicBezTo>
                    <a:pt x="295" y="40"/>
                    <a:pt x="294" y="40"/>
                    <a:pt x="292" y="40"/>
                  </a:cubicBezTo>
                  <a:lnTo>
                    <a:pt x="45" y="40"/>
                  </a:lnTo>
                  <a:cubicBezTo>
                    <a:pt x="43" y="40"/>
                    <a:pt x="42" y="40"/>
                    <a:pt x="40" y="40"/>
                  </a:cubicBezTo>
                  <a:lnTo>
                    <a:pt x="40" y="64"/>
                  </a:lnTo>
                  <a:close/>
                  <a:moveTo>
                    <a:pt x="292" y="104"/>
                  </a:moveTo>
                  <a:lnTo>
                    <a:pt x="292" y="104"/>
                  </a:lnTo>
                  <a:lnTo>
                    <a:pt x="45" y="104"/>
                  </a:lnTo>
                  <a:cubicBezTo>
                    <a:pt x="19" y="104"/>
                    <a:pt x="0" y="91"/>
                    <a:pt x="0" y="73"/>
                  </a:cubicBezTo>
                  <a:lnTo>
                    <a:pt x="0" y="31"/>
                  </a:lnTo>
                  <a:cubicBezTo>
                    <a:pt x="0" y="13"/>
                    <a:pt x="19" y="0"/>
                    <a:pt x="45" y="0"/>
                  </a:cubicBezTo>
                  <a:lnTo>
                    <a:pt x="292" y="0"/>
                  </a:lnTo>
                  <a:cubicBezTo>
                    <a:pt x="318" y="0"/>
                    <a:pt x="337" y="13"/>
                    <a:pt x="337" y="31"/>
                  </a:cubicBezTo>
                  <a:lnTo>
                    <a:pt x="337" y="73"/>
                  </a:lnTo>
                  <a:cubicBezTo>
                    <a:pt x="337" y="91"/>
                    <a:pt x="318" y="104"/>
                    <a:pt x="292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1" name="Freeform 964"/>
            <p:cNvSpPr>
              <a:spLocks noEditPoints="1"/>
            </p:cNvSpPr>
            <p:nvPr/>
          </p:nvSpPr>
          <p:spPr bwMode="auto">
            <a:xfrm>
              <a:off x="6078538" y="2444750"/>
              <a:ext cx="158750" cy="50800"/>
            </a:xfrm>
            <a:custGeom>
              <a:avLst/>
              <a:gdLst>
                <a:gd name="T0" fmla="*/ 2147483646 w 336"/>
                <a:gd name="T1" fmla="*/ 2147483646 h 105"/>
                <a:gd name="T2" fmla="*/ 2147483646 w 336"/>
                <a:gd name="T3" fmla="*/ 2147483646 h 105"/>
                <a:gd name="T4" fmla="*/ 2147483646 w 336"/>
                <a:gd name="T5" fmla="*/ 2147483646 h 105"/>
                <a:gd name="T6" fmla="*/ 2147483646 w 336"/>
                <a:gd name="T7" fmla="*/ 2147483646 h 105"/>
                <a:gd name="T8" fmla="*/ 2147483646 w 336"/>
                <a:gd name="T9" fmla="*/ 2147483646 h 105"/>
                <a:gd name="T10" fmla="*/ 2147483646 w 336"/>
                <a:gd name="T11" fmla="*/ 2147483646 h 105"/>
                <a:gd name="T12" fmla="*/ 2147483646 w 336"/>
                <a:gd name="T13" fmla="*/ 2147483646 h 105"/>
                <a:gd name="T14" fmla="*/ 2147483646 w 336"/>
                <a:gd name="T15" fmla="*/ 2147483646 h 105"/>
                <a:gd name="T16" fmla="*/ 2147483646 w 336"/>
                <a:gd name="T17" fmla="*/ 2147483646 h 105"/>
                <a:gd name="T18" fmla="*/ 2147483646 w 336"/>
                <a:gd name="T19" fmla="*/ 2147483646 h 105"/>
                <a:gd name="T20" fmla="*/ 2147483646 w 336"/>
                <a:gd name="T21" fmla="*/ 2147483646 h 105"/>
                <a:gd name="T22" fmla="*/ 2147483646 w 336"/>
                <a:gd name="T23" fmla="*/ 2147483646 h 105"/>
                <a:gd name="T24" fmla="*/ 2147483646 w 336"/>
                <a:gd name="T25" fmla="*/ 2147483646 h 105"/>
                <a:gd name="T26" fmla="*/ 0 w 336"/>
                <a:gd name="T27" fmla="*/ 2147483646 h 105"/>
                <a:gd name="T28" fmla="*/ 0 w 336"/>
                <a:gd name="T29" fmla="*/ 2147483646 h 105"/>
                <a:gd name="T30" fmla="*/ 2147483646 w 336"/>
                <a:gd name="T31" fmla="*/ 0 h 105"/>
                <a:gd name="T32" fmla="*/ 2147483646 w 336"/>
                <a:gd name="T33" fmla="*/ 0 h 105"/>
                <a:gd name="T34" fmla="*/ 2147483646 w 336"/>
                <a:gd name="T35" fmla="*/ 2147483646 h 105"/>
                <a:gd name="T36" fmla="*/ 2147483646 w 336"/>
                <a:gd name="T37" fmla="*/ 2147483646 h 105"/>
                <a:gd name="T38" fmla="*/ 2147483646 w 336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5"/>
                <a:gd name="T62" fmla="*/ 336 w 336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5">
                  <a:moveTo>
                    <a:pt x="40" y="64"/>
                  </a:moveTo>
                  <a:lnTo>
                    <a:pt x="40" y="64"/>
                  </a:lnTo>
                  <a:cubicBezTo>
                    <a:pt x="41" y="64"/>
                    <a:pt x="43" y="65"/>
                    <a:pt x="45" y="65"/>
                  </a:cubicBezTo>
                  <a:lnTo>
                    <a:pt x="291" y="65"/>
                  </a:lnTo>
                  <a:cubicBezTo>
                    <a:pt x="293" y="65"/>
                    <a:pt x="295" y="64"/>
                    <a:pt x="296" y="64"/>
                  </a:cubicBezTo>
                  <a:lnTo>
                    <a:pt x="296" y="40"/>
                  </a:lnTo>
                  <a:cubicBezTo>
                    <a:pt x="295" y="40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0"/>
                    <a:pt x="40" y="40"/>
                  </a:cubicBezTo>
                  <a:lnTo>
                    <a:pt x="40" y="64"/>
                  </a:lnTo>
                  <a:close/>
                  <a:moveTo>
                    <a:pt x="291" y="105"/>
                  </a:moveTo>
                  <a:lnTo>
                    <a:pt x="291" y="105"/>
                  </a:lnTo>
                  <a:lnTo>
                    <a:pt x="45" y="105"/>
                  </a:lnTo>
                  <a:cubicBezTo>
                    <a:pt x="18" y="105"/>
                    <a:pt x="0" y="92"/>
                    <a:pt x="0" y="73"/>
                  </a:cubicBezTo>
                  <a:lnTo>
                    <a:pt x="0" y="31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1"/>
                  </a:cubicBezTo>
                  <a:lnTo>
                    <a:pt x="336" y="73"/>
                  </a:lnTo>
                  <a:cubicBezTo>
                    <a:pt x="336" y="92"/>
                    <a:pt x="318" y="105"/>
                    <a:pt x="29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2" name="Freeform 965"/>
            <p:cNvSpPr>
              <a:spLocks noEditPoints="1"/>
            </p:cNvSpPr>
            <p:nvPr/>
          </p:nvSpPr>
          <p:spPr bwMode="auto">
            <a:xfrm>
              <a:off x="6078538" y="2503488"/>
              <a:ext cx="158750" cy="49213"/>
            </a:xfrm>
            <a:custGeom>
              <a:avLst/>
              <a:gdLst>
                <a:gd name="T0" fmla="*/ 2147483646 w 336"/>
                <a:gd name="T1" fmla="*/ 2147483646 h 105"/>
                <a:gd name="T2" fmla="*/ 2147483646 w 336"/>
                <a:gd name="T3" fmla="*/ 2147483646 h 105"/>
                <a:gd name="T4" fmla="*/ 2147483646 w 336"/>
                <a:gd name="T5" fmla="*/ 2147483646 h 105"/>
                <a:gd name="T6" fmla="*/ 2147483646 w 336"/>
                <a:gd name="T7" fmla="*/ 2147483646 h 105"/>
                <a:gd name="T8" fmla="*/ 2147483646 w 336"/>
                <a:gd name="T9" fmla="*/ 2147483646 h 105"/>
                <a:gd name="T10" fmla="*/ 2147483646 w 336"/>
                <a:gd name="T11" fmla="*/ 2147483646 h 105"/>
                <a:gd name="T12" fmla="*/ 2147483646 w 336"/>
                <a:gd name="T13" fmla="*/ 2147483646 h 105"/>
                <a:gd name="T14" fmla="*/ 2147483646 w 336"/>
                <a:gd name="T15" fmla="*/ 2147483646 h 105"/>
                <a:gd name="T16" fmla="*/ 2147483646 w 336"/>
                <a:gd name="T17" fmla="*/ 2147483646 h 105"/>
                <a:gd name="T18" fmla="*/ 2147483646 w 336"/>
                <a:gd name="T19" fmla="*/ 2147483646 h 105"/>
                <a:gd name="T20" fmla="*/ 2147483646 w 336"/>
                <a:gd name="T21" fmla="*/ 2147483646 h 105"/>
                <a:gd name="T22" fmla="*/ 2147483646 w 336"/>
                <a:gd name="T23" fmla="*/ 2147483646 h 105"/>
                <a:gd name="T24" fmla="*/ 2147483646 w 336"/>
                <a:gd name="T25" fmla="*/ 2147483646 h 105"/>
                <a:gd name="T26" fmla="*/ 0 w 336"/>
                <a:gd name="T27" fmla="*/ 2147483646 h 105"/>
                <a:gd name="T28" fmla="*/ 0 w 336"/>
                <a:gd name="T29" fmla="*/ 2147483646 h 105"/>
                <a:gd name="T30" fmla="*/ 2147483646 w 336"/>
                <a:gd name="T31" fmla="*/ 0 h 105"/>
                <a:gd name="T32" fmla="*/ 2147483646 w 336"/>
                <a:gd name="T33" fmla="*/ 0 h 105"/>
                <a:gd name="T34" fmla="*/ 2147483646 w 336"/>
                <a:gd name="T35" fmla="*/ 2147483646 h 105"/>
                <a:gd name="T36" fmla="*/ 2147483646 w 336"/>
                <a:gd name="T37" fmla="*/ 2147483646 h 105"/>
                <a:gd name="T38" fmla="*/ 2147483646 w 336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5"/>
                <a:gd name="T62" fmla="*/ 336 w 336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5">
                  <a:moveTo>
                    <a:pt x="40" y="65"/>
                  </a:moveTo>
                  <a:lnTo>
                    <a:pt x="40" y="65"/>
                  </a:lnTo>
                  <a:cubicBezTo>
                    <a:pt x="41" y="65"/>
                    <a:pt x="43" y="65"/>
                    <a:pt x="45" y="65"/>
                  </a:cubicBezTo>
                  <a:lnTo>
                    <a:pt x="291" y="65"/>
                  </a:lnTo>
                  <a:cubicBezTo>
                    <a:pt x="293" y="65"/>
                    <a:pt x="295" y="65"/>
                    <a:pt x="296" y="65"/>
                  </a:cubicBezTo>
                  <a:lnTo>
                    <a:pt x="296" y="41"/>
                  </a:lnTo>
                  <a:cubicBezTo>
                    <a:pt x="295" y="40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0"/>
                    <a:pt x="40" y="41"/>
                  </a:cubicBezTo>
                  <a:lnTo>
                    <a:pt x="40" y="65"/>
                  </a:lnTo>
                  <a:close/>
                  <a:moveTo>
                    <a:pt x="291" y="105"/>
                  </a:moveTo>
                  <a:lnTo>
                    <a:pt x="291" y="105"/>
                  </a:lnTo>
                  <a:lnTo>
                    <a:pt x="45" y="105"/>
                  </a:lnTo>
                  <a:cubicBezTo>
                    <a:pt x="18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2"/>
                  </a:cubicBezTo>
                  <a:lnTo>
                    <a:pt x="336" y="73"/>
                  </a:lnTo>
                  <a:cubicBezTo>
                    <a:pt x="336" y="92"/>
                    <a:pt x="318" y="105"/>
                    <a:pt x="29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3" name="Freeform 966"/>
            <p:cNvSpPr>
              <a:spLocks noEditPoints="1"/>
            </p:cNvSpPr>
            <p:nvPr/>
          </p:nvSpPr>
          <p:spPr bwMode="auto">
            <a:xfrm>
              <a:off x="6078538" y="2587625"/>
              <a:ext cx="158750" cy="49213"/>
            </a:xfrm>
            <a:custGeom>
              <a:avLst/>
              <a:gdLst>
                <a:gd name="T0" fmla="*/ 2147483646 w 336"/>
                <a:gd name="T1" fmla="*/ 2147483646 h 105"/>
                <a:gd name="T2" fmla="*/ 2147483646 w 336"/>
                <a:gd name="T3" fmla="*/ 2147483646 h 105"/>
                <a:gd name="T4" fmla="*/ 2147483646 w 336"/>
                <a:gd name="T5" fmla="*/ 2147483646 h 105"/>
                <a:gd name="T6" fmla="*/ 2147483646 w 336"/>
                <a:gd name="T7" fmla="*/ 2147483646 h 105"/>
                <a:gd name="T8" fmla="*/ 2147483646 w 336"/>
                <a:gd name="T9" fmla="*/ 2147483646 h 105"/>
                <a:gd name="T10" fmla="*/ 2147483646 w 336"/>
                <a:gd name="T11" fmla="*/ 2147483646 h 105"/>
                <a:gd name="T12" fmla="*/ 2147483646 w 336"/>
                <a:gd name="T13" fmla="*/ 2147483646 h 105"/>
                <a:gd name="T14" fmla="*/ 2147483646 w 336"/>
                <a:gd name="T15" fmla="*/ 2147483646 h 105"/>
                <a:gd name="T16" fmla="*/ 2147483646 w 336"/>
                <a:gd name="T17" fmla="*/ 2147483646 h 105"/>
                <a:gd name="T18" fmla="*/ 2147483646 w 336"/>
                <a:gd name="T19" fmla="*/ 2147483646 h 105"/>
                <a:gd name="T20" fmla="*/ 2147483646 w 336"/>
                <a:gd name="T21" fmla="*/ 2147483646 h 105"/>
                <a:gd name="T22" fmla="*/ 2147483646 w 336"/>
                <a:gd name="T23" fmla="*/ 2147483646 h 105"/>
                <a:gd name="T24" fmla="*/ 2147483646 w 336"/>
                <a:gd name="T25" fmla="*/ 2147483646 h 105"/>
                <a:gd name="T26" fmla="*/ 0 w 336"/>
                <a:gd name="T27" fmla="*/ 2147483646 h 105"/>
                <a:gd name="T28" fmla="*/ 0 w 336"/>
                <a:gd name="T29" fmla="*/ 2147483646 h 105"/>
                <a:gd name="T30" fmla="*/ 2147483646 w 336"/>
                <a:gd name="T31" fmla="*/ 0 h 105"/>
                <a:gd name="T32" fmla="*/ 2147483646 w 336"/>
                <a:gd name="T33" fmla="*/ 0 h 105"/>
                <a:gd name="T34" fmla="*/ 2147483646 w 336"/>
                <a:gd name="T35" fmla="*/ 2147483646 h 105"/>
                <a:gd name="T36" fmla="*/ 2147483646 w 336"/>
                <a:gd name="T37" fmla="*/ 2147483646 h 105"/>
                <a:gd name="T38" fmla="*/ 2147483646 w 336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5"/>
                <a:gd name="T62" fmla="*/ 336 w 336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5">
                  <a:moveTo>
                    <a:pt x="40" y="64"/>
                  </a:moveTo>
                  <a:lnTo>
                    <a:pt x="40" y="64"/>
                  </a:lnTo>
                  <a:cubicBezTo>
                    <a:pt x="41" y="65"/>
                    <a:pt x="43" y="65"/>
                    <a:pt x="45" y="65"/>
                  </a:cubicBezTo>
                  <a:lnTo>
                    <a:pt x="291" y="65"/>
                  </a:lnTo>
                  <a:cubicBezTo>
                    <a:pt x="293" y="65"/>
                    <a:pt x="295" y="65"/>
                    <a:pt x="296" y="64"/>
                  </a:cubicBezTo>
                  <a:lnTo>
                    <a:pt x="296" y="41"/>
                  </a:lnTo>
                  <a:cubicBezTo>
                    <a:pt x="295" y="40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0"/>
                    <a:pt x="40" y="41"/>
                  </a:cubicBezTo>
                  <a:lnTo>
                    <a:pt x="40" y="64"/>
                  </a:lnTo>
                  <a:close/>
                  <a:moveTo>
                    <a:pt x="291" y="105"/>
                  </a:moveTo>
                  <a:lnTo>
                    <a:pt x="291" y="105"/>
                  </a:lnTo>
                  <a:lnTo>
                    <a:pt x="45" y="105"/>
                  </a:lnTo>
                  <a:cubicBezTo>
                    <a:pt x="18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2"/>
                  </a:cubicBezTo>
                  <a:lnTo>
                    <a:pt x="336" y="73"/>
                  </a:lnTo>
                  <a:cubicBezTo>
                    <a:pt x="336" y="92"/>
                    <a:pt x="318" y="105"/>
                    <a:pt x="29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4" name="Freeform 967"/>
            <p:cNvSpPr>
              <a:spLocks noEditPoints="1"/>
            </p:cNvSpPr>
            <p:nvPr/>
          </p:nvSpPr>
          <p:spPr bwMode="auto">
            <a:xfrm>
              <a:off x="6078538" y="2646363"/>
              <a:ext cx="158750" cy="49213"/>
            </a:xfrm>
            <a:custGeom>
              <a:avLst/>
              <a:gdLst>
                <a:gd name="T0" fmla="*/ 2147483646 w 336"/>
                <a:gd name="T1" fmla="*/ 2147483646 h 105"/>
                <a:gd name="T2" fmla="*/ 2147483646 w 336"/>
                <a:gd name="T3" fmla="*/ 2147483646 h 105"/>
                <a:gd name="T4" fmla="*/ 2147483646 w 336"/>
                <a:gd name="T5" fmla="*/ 2147483646 h 105"/>
                <a:gd name="T6" fmla="*/ 2147483646 w 336"/>
                <a:gd name="T7" fmla="*/ 2147483646 h 105"/>
                <a:gd name="T8" fmla="*/ 2147483646 w 336"/>
                <a:gd name="T9" fmla="*/ 2147483646 h 105"/>
                <a:gd name="T10" fmla="*/ 2147483646 w 336"/>
                <a:gd name="T11" fmla="*/ 2147483646 h 105"/>
                <a:gd name="T12" fmla="*/ 2147483646 w 336"/>
                <a:gd name="T13" fmla="*/ 2147483646 h 105"/>
                <a:gd name="T14" fmla="*/ 2147483646 w 336"/>
                <a:gd name="T15" fmla="*/ 2147483646 h 105"/>
                <a:gd name="T16" fmla="*/ 2147483646 w 336"/>
                <a:gd name="T17" fmla="*/ 2147483646 h 105"/>
                <a:gd name="T18" fmla="*/ 2147483646 w 336"/>
                <a:gd name="T19" fmla="*/ 2147483646 h 105"/>
                <a:gd name="T20" fmla="*/ 2147483646 w 336"/>
                <a:gd name="T21" fmla="*/ 2147483646 h 105"/>
                <a:gd name="T22" fmla="*/ 2147483646 w 336"/>
                <a:gd name="T23" fmla="*/ 2147483646 h 105"/>
                <a:gd name="T24" fmla="*/ 2147483646 w 336"/>
                <a:gd name="T25" fmla="*/ 2147483646 h 105"/>
                <a:gd name="T26" fmla="*/ 0 w 336"/>
                <a:gd name="T27" fmla="*/ 2147483646 h 105"/>
                <a:gd name="T28" fmla="*/ 0 w 336"/>
                <a:gd name="T29" fmla="*/ 2147483646 h 105"/>
                <a:gd name="T30" fmla="*/ 2147483646 w 336"/>
                <a:gd name="T31" fmla="*/ 0 h 105"/>
                <a:gd name="T32" fmla="*/ 2147483646 w 336"/>
                <a:gd name="T33" fmla="*/ 0 h 105"/>
                <a:gd name="T34" fmla="*/ 2147483646 w 336"/>
                <a:gd name="T35" fmla="*/ 2147483646 h 105"/>
                <a:gd name="T36" fmla="*/ 2147483646 w 336"/>
                <a:gd name="T37" fmla="*/ 2147483646 h 105"/>
                <a:gd name="T38" fmla="*/ 2147483646 w 336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5"/>
                <a:gd name="T62" fmla="*/ 336 w 336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5">
                  <a:moveTo>
                    <a:pt x="40" y="65"/>
                  </a:moveTo>
                  <a:lnTo>
                    <a:pt x="40" y="65"/>
                  </a:lnTo>
                  <a:cubicBezTo>
                    <a:pt x="41" y="65"/>
                    <a:pt x="43" y="65"/>
                    <a:pt x="45" y="65"/>
                  </a:cubicBezTo>
                  <a:lnTo>
                    <a:pt x="291" y="65"/>
                  </a:lnTo>
                  <a:cubicBezTo>
                    <a:pt x="293" y="65"/>
                    <a:pt x="295" y="65"/>
                    <a:pt x="296" y="65"/>
                  </a:cubicBezTo>
                  <a:lnTo>
                    <a:pt x="296" y="41"/>
                  </a:lnTo>
                  <a:cubicBezTo>
                    <a:pt x="295" y="41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1"/>
                    <a:pt x="40" y="41"/>
                  </a:cubicBezTo>
                  <a:lnTo>
                    <a:pt x="40" y="65"/>
                  </a:lnTo>
                  <a:close/>
                  <a:moveTo>
                    <a:pt x="291" y="105"/>
                  </a:moveTo>
                  <a:lnTo>
                    <a:pt x="291" y="105"/>
                  </a:lnTo>
                  <a:lnTo>
                    <a:pt x="45" y="105"/>
                  </a:lnTo>
                  <a:cubicBezTo>
                    <a:pt x="18" y="105"/>
                    <a:pt x="0" y="92"/>
                    <a:pt x="0" y="74"/>
                  </a:cubicBezTo>
                  <a:lnTo>
                    <a:pt x="0" y="32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2"/>
                  </a:cubicBezTo>
                  <a:lnTo>
                    <a:pt x="336" y="74"/>
                  </a:lnTo>
                  <a:cubicBezTo>
                    <a:pt x="336" y="92"/>
                    <a:pt x="318" y="105"/>
                    <a:pt x="29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5" name="Freeform 968"/>
            <p:cNvSpPr>
              <a:spLocks noEditPoints="1"/>
            </p:cNvSpPr>
            <p:nvPr/>
          </p:nvSpPr>
          <p:spPr bwMode="auto">
            <a:xfrm>
              <a:off x="6078538" y="2722563"/>
              <a:ext cx="158750" cy="49213"/>
            </a:xfrm>
            <a:custGeom>
              <a:avLst/>
              <a:gdLst>
                <a:gd name="T0" fmla="*/ 2147483646 w 336"/>
                <a:gd name="T1" fmla="*/ 2147483646 h 105"/>
                <a:gd name="T2" fmla="*/ 2147483646 w 336"/>
                <a:gd name="T3" fmla="*/ 2147483646 h 105"/>
                <a:gd name="T4" fmla="*/ 2147483646 w 336"/>
                <a:gd name="T5" fmla="*/ 2147483646 h 105"/>
                <a:gd name="T6" fmla="*/ 2147483646 w 336"/>
                <a:gd name="T7" fmla="*/ 2147483646 h 105"/>
                <a:gd name="T8" fmla="*/ 2147483646 w 336"/>
                <a:gd name="T9" fmla="*/ 2147483646 h 105"/>
                <a:gd name="T10" fmla="*/ 2147483646 w 336"/>
                <a:gd name="T11" fmla="*/ 2147483646 h 105"/>
                <a:gd name="T12" fmla="*/ 2147483646 w 336"/>
                <a:gd name="T13" fmla="*/ 2147483646 h 105"/>
                <a:gd name="T14" fmla="*/ 2147483646 w 336"/>
                <a:gd name="T15" fmla="*/ 2147483646 h 105"/>
                <a:gd name="T16" fmla="*/ 2147483646 w 336"/>
                <a:gd name="T17" fmla="*/ 2147483646 h 105"/>
                <a:gd name="T18" fmla="*/ 2147483646 w 336"/>
                <a:gd name="T19" fmla="*/ 2147483646 h 105"/>
                <a:gd name="T20" fmla="*/ 2147483646 w 336"/>
                <a:gd name="T21" fmla="*/ 2147483646 h 105"/>
                <a:gd name="T22" fmla="*/ 2147483646 w 336"/>
                <a:gd name="T23" fmla="*/ 2147483646 h 105"/>
                <a:gd name="T24" fmla="*/ 2147483646 w 336"/>
                <a:gd name="T25" fmla="*/ 2147483646 h 105"/>
                <a:gd name="T26" fmla="*/ 0 w 336"/>
                <a:gd name="T27" fmla="*/ 2147483646 h 105"/>
                <a:gd name="T28" fmla="*/ 0 w 336"/>
                <a:gd name="T29" fmla="*/ 2147483646 h 105"/>
                <a:gd name="T30" fmla="*/ 2147483646 w 336"/>
                <a:gd name="T31" fmla="*/ 0 h 105"/>
                <a:gd name="T32" fmla="*/ 2147483646 w 336"/>
                <a:gd name="T33" fmla="*/ 0 h 105"/>
                <a:gd name="T34" fmla="*/ 2147483646 w 336"/>
                <a:gd name="T35" fmla="*/ 2147483646 h 105"/>
                <a:gd name="T36" fmla="*/ 2147483646 w 336"/>
                <a:gd name="T37" fmla="*/ 2147483646 h 105"/>
                <a:gd name="T38" fmla="*/ 2147483646 w 336"/>
                <a:gd name="T39" fmla="*/ 2147483646 h 10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5"/>
                <a:gd name="T62" fmla="*/ 336 w 336"/>
                <a:gd name="T63" fmla="*/ 105 h 10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5">
                  <a:moveTo>
                    <a:pt x="40" y="65"/>
                  </a:moveTo>
                  <a:lnTo>
                    <a:pt x="40" y="65"/>
                  </a:lnTo>
                  <a:cubicBezTo>
                    <a:pt x="41" y="65"/>
                    <a:pt x="43" y="65"/>
                    <a:pt x="45" y="65"/>
                  </a:cubicBezTo>
                  <a:lnTo>
                    <a:pt x="291" y="65"/>
                  </a:lnTo>
                  <a:cubicBezTo>
                    <a:pt x="293" y="65"/>
                    <a:pt x="295" y="65"/>
                    <a:pt x="296" y="65"/>
                  </a:cubicBezTo>
                  <a:lnTo>
                    <a:pt x="296" y="41"/>
                  </a:lnTo>
                  <a:cubicBezTo>
                    <a:pt x="295" y="40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0"/>
                    <a:pt x="40" y="41"/>
                  </a:cubicBezTo>
                  <a:lnTo>
                    <a:pt x="40" y="65"/>
                  </a:lnTo>
                  <a:close/>
                  <a:moveTo>
                    <a:pt x="291" y="105"/>
                  </a:moveTo>
                  <a:lnTo>
                    <a:pt x="291" y="105"/>
                  </a:lnTo>
                  <a:lnTo>
                    <a:pt x="45" y="105"/>
                  </a:lnTo>
                  <a:cubicBezTo>
                    <a:pt x="18" y="105"/>
                    <a:pt x="0" y="92"/>
                    <a:pt x="0" y="73"/>
                  </a:cubicBezTo>
                  <a:lnTo>
                    <a:pt x="0" y="32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2"/>
                  </a:cubicBezTo>
                  <a:lnTo>
                    <a:pt x="336" y="73"/>
                  </a:lnTo>
                  <a:cubicBezTo>
                    <a:pt x="336" y="92"/>
                    <a:pt x="318" y="105"/>
                    <a:pt x="29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6" name="Freeform 969"/>
            <p:cNvSpPr>
              <a:spLocks noEditPoints="1"/>
            </p:cNvSpPr>
            <p:nvPr/>
          </p:nvSpPr>
          <p:spPr bwMode="auto">
            <a:xfrm>
              <a:off x="6078538" y="2781300"/>
              <a:ext cx="158750" cy="49213"/>
            </a:xfrm>
            <a:custGeom>
              <a:avLst/>
              <a:gdLst>
                <a:gd name="T0" fmla="*/ 2147483646 w 336"/>
                <a:gd name="T1" fmla="*/ 2147483646 h 104"/>
                <a:gd name="T2" fmla="*/ 2147483646 w 336"/>
                <a:gd name="T3" fmla="*/ 2147483646 h 104"/>
                <a:gd name="T4" fmla="*/ 2147483646 w 336"/>
                <a:gd name="T5" fmla="*/ 2147483646 h 104"/>
                <a:gd name="T6" fmla="*/ 2147483646 w 336"/>
                <a:gd name="T7" fmla="*/ 2147483646 h 104"/>
                <a:gd name="T8" fmla="*/ 2147483646 w 336"/>
                <a:gd name="T9" fmla="*/ 2147483646 h 104"/>
                <a:gd name="T10" fmla="*/ 2147483646 w 336"/>
                <a:gd name="T11" fmla="*/ 2147483646 h 104"/>
                <a:gd name="T12" fmla="*/ 2147483646 w 336"/>
                <a:gd name="T13" fmla="*/ 2147483646 h 104"/>
                <a:gd name="T14" fmla="*/ 2147483646 w 336"/>
                <a:gd name="T15" fmla="*/ 2147483646 h 104"/>
                <a:gd name="T16" fmla="*/ 2147483646 w 336"/>
                <a:gd name="T17" fmla="*/ 2147483646 h 104"/>
                <a:gd name="T18" fmla="*/ 2147483646 w 336"/>
                <a:gd name="T19" fmla="*/ 2147483646 h 104"/>
                <a:gd name="T20" fmla="*/ 2147483646 w 336"/>
                <a:gd name="T21" fmla="*/ 2147483646 h 104"/>
                <a:gd name="T22" fmla="*/ 2147483646 w 336"/>
                <a:gd name="T23" fmla="*/ 2147483646 h 104"/>
                <a:gd name="T24" fmla="*/ 2147483646 w 336"/>
                <a:gd name="T25" fmla="*/ 2147483646 h 104"/>
                <a:gd name="T26" fmla="*/ 0 w 336"/>
                <a:gd name="T27" fmla="*/ 2147483646 h 104"/>
                <a:gd name="T28" fmla="*/ 0 w 336"/>
                <a:gd name="T29" fmla="*/ 2147483646 h 104"/>
                <a:gd name="T30" fmla="*/ 2147483646 w 336"/>
                <a:gd name="T31" fmla="*/ 0 h 104"/>
                <a:gd name="T32" fmla="*/ 2147483646 w 336"/>
                <a:gd name="T33" fmla="*/ 0 h 104"/>
                <a:gd name="T34" fmla="*/ 2147483646 w 336"/>
                <a:gd name="T35" fmla="*/ 2147483646 h 104"/>
                <a:gd name="T36" fmla="*/ 2147483646 w 336"/>
                <a:gd name="T37" fmla="*/ 2147483646 h 104"/>
                <a:gd name="T38" fmla="*/ 2147483646 w 336"/>
                <a:gd name="T39" fmla="*/ 2147483646 h 10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36"/>
                <a:gd name="T61" fmla="*/ 0 h 104"/>
                <a:gd name="T62" fmla="*/ 336 w 336"/>
                <a:gd name="T63" fmla="*/ 104 h 10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36" h="104">
                  <a:moveTo>
                    <a:pt x="40" y="64"/>
                  </a:moveTo>
                  <a:lnTo>
                    <a:pt x="40" y="64"/>
                  </a:lnTo>
                  <a:cubicBezTo>
                    <a:pt x="41" y="64"/>
                    <a:pt x="43" y="64"/>
                    <a:pt x="45" y="64"/>
                  </a:cubicBezTo>
                  <a:lnTo>
                    <a:pt x="291" y="64"/>
                  </a:lnTo>
                  <a:cubicBezTo>
                    <a:pt x="293" y="64"/>
                    <a:pt x="295" y="64"/>
                    <a:pt x="296" y="64"/>
                  </a:cubicBezTo>
                  <a:lnTo>
                    <a:pt x="296" y="40"/>
                  </a:lnTo>
                  <a:cubicBezTo>
                    <a:pt x="295" y="40"/>
                    <a:pt x="293" y="40"/>
                    <a:pt x="291" y="40"/>
                  </a:cubicBezTo>
                  <a:lnTo>
                    <a:pt x="45" y="40"/>
                  </a:lnTo>
                  <a:cubicBezTo>
                    <a:pt x="43" y="40"/>
                    <a:pt x="41" y="40"/>
                    <a:pt x="40" y="40"/>
                  </a:cubicBezTo>
                  <a:lnTo>
                    <a:pt x="40" y="64"/>
                  </a:lnTo>
                  <a:close/>
                  <a:moveTo>
                    <a:pt x="291" y="104"/>
                  </a:moveTo>
                  <a:lnTo>
                    <a:pt x="291" y="104"/>
                  </a:lnTo>
                  <a:lnTo>
                    <a:pt x="45" y="104"/>
                  </a:lnTo>
                  <a:cubicBezTo>
                    <a:pt x="18" y="104"/>
                    <a:pt x="0" y="91"/>
                    <a:pt x="0" y="73"/>
                  </a:cubicBezTo>
                  <a:lnTo>
                    <a:pt x="0" y="31"/>
                  </a:lnTo>
                  <a:cubicBezTo>
                    <a:pt x="0" y="13"/>
                    <a:pt x="18" y="0"/>
                    <a:pt x="45" y="0"/>
                  </a:cubicBezTo>
                  <a:lnTo>
                    <a:pt x="291" y="0"/>
                  </a:lnTo>
                  <a:cubicBezTo>
                    <a:pt x="318" y="0"/>
                    <a:pt x="336" y="13"/>
                    <a:pt x="336" y="31"/>
                  </a:cubicBezTo>
                  <a:lnTo>
                    <a:pt x="336" y="73"/>
                  </a:lnTo>
                  <a:cubicBezTo>
                    <a:pt x="336" y="91"/>
                    <a:pt x="318" y="104"/>
                    <a:pt x="291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7" name="Freeform 970"/>
            <p:cNvSpPr>
              <a:spLocks/>
            </p:cNvSpPr>
            <p:nvPr/>
          </p:nvSpPr>
          <p:spPr bwMode="auto">
            <a:xfrm>
              <a:off x="5761038" y="2870200"/>
              <a:ext cx="153988" cy="26988"/>
            </a:xfrm>
            <a:custGeom>
              <a:avLst/>
              <a:gdLst>
                <a:gd name="T0" fmla="*/ 2147483646 w 328"/>
                <a:gd name="T1" fmla="*/ 2147483646 h 58"/>
                <a:gd name="T2" fmla="*/ 2147483646 w 328"/>
                <a:gd name="T3" fmla="*/ 2147483646 h 58"/>
                <a:gd name="T4" fmla="*/ 2147483646 w 328"/>
                <a:gd name="T5" fmla="*/ 2147483646 h 58"/>
                <a:gd name="T6" fmla="*/ 2147483646 w 328"/>
                <a:gd name="T7" fmla="*/ 2147483646 h 58"/>
                <a:gd name="T8" fmla="*/ 0 w 328"/>
                <a:gd name="T9" fmla="*/ 2147483646 h 58"/>
                <a:gd name="T10" fmla="*/ 2147483646 w 328"/>
                <a:gd name="T11" fmla="*/ 0 h 58"/>
                <a:gd name="T12" fmla="*/ 2147483646 w 328"/>
                <a:gd name="T13" fmla="*/ 0 h 58"/>
                <a:gd name="T14" fmla="*/ 2147483646 w 328"/>
                <a:gd name="T15" fmla="*/ 2147483646 h 5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28"/>
                <a:gd name="T25" fmla="*/ 0 h 58"/>
                <a:gd name="T26" fmla="*/ 328 w 328"/>
                <a:gd name="T27" fmla="*/ 58 h 5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28" h="58">
                  <a:moveTo>
                    <a:pt x="328" y="29"/>
                  </a:moveTo>
                  <a:lnTo>
                    <a:pt x="328" y="29"/>
                  </a:lnTo>
                  <a:cubicBezTo>
                    <a:pt x="328" y="45"/>
                    <a:pt x="315" y="58"/>
                    <a:pt x="299" y="58"/>
                  </a:cubicBezTo>
                  <a:lnTo>
                    <a:pt x="28" y="58"/>
                  </a:lnTo>
                  <a:cubicBezTo>
                    <a:pt x="13" y="58"/>
                    <a:pt x="0" y="45"/>
                    <a:pt x="0" y="29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99" y="0"/>
                  </a:lnTo>
                  <a:cubicBezTo>
                    <a:pt x="315" y="0"/>
                    <a:pt x="328" y="13"/>
                    <a:pt x="32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8" name="Freeform 971"/>
            <p:cNvSpPr>
              <a:spLocks/>
            </p:cNvSpPr>
            <p:nvPr/>
          </p:nvSpPr>
          <p:spPr bwMode="auto">
            <a:xfrm>
              <a:off x="6081713" y="2870200"/>
              <a:ext cx="153988" cy="26988"/>
            </a:xfrm>
            <a:custGeom>
              <a:avLst/>
              <a:gdLst>
                <a:gd name="T0" fmla="*/ 2147483646 w 327"/>
                <a:gd name="T1" fmla="*/ 2147483646 h 58"/>
                <a:gd name="T2" fmla="*/ 2147483646 w 327"/>
                <a:gd name="T3" fmla="*/ 2147483646 h 58"/>
                <a:gd name="T4" fmla="*/ 2147483646 w 327"/>
                <a:gd name="T5" fmla="*/ 2147483646 h 58"/>
                <a:gd name="T6" fmla="*/ 2147483646 w 327"/>
                <a:gd name="T7" fmla="*/ 2147483646 h 58"/>
                <a:gd name="T8" fmla="*/ 0 w 327"/>
                <a:gd name="T9" fmla="*/ 2147483646 h 58"/>
                <a:gd name="T10" fmla="*/ 2147483646 w 327"/>
                <a:gd name="T11" fmla="*/ 0 h 58"/>
                <a:gd name="T12" fmla="*/ 2147483646 w 327"/>
                <a:gd name="T13" fmla="*/ 0 h 58"/>
                <a:gd name="T14" fmla="*/ 2147483646 w 327"/>
                <a:gd name="T15" fmla="*/ 2147483646 h 5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27"/>
                <a:gd name="T25" fmla="*/ 0 h 58"/>
                <a:gd name="T26" fmla="*/ 327 w 327"/>
                <a:gd name="T27" fmla="*/ 58 h 5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27" h="58">
                  <a:moveTo>
                    <a:pt x="327" y="29"/>
                  </a:moveTo>
                  <a:lnTo>
                    <a:pt x="327" y="29"/>
                  </a:lnTo>
                  <a:cubicBezTo>
                    <a:pt x="327" y="45"/>
                    <a:pt x="315" y="58"/>
                    <a:pt x="299" y="58"/>
                  </a:cubicBezTo>
                  <a:lnTo>
                    <a:pt x="28" y="58"/>
                  </a:lnTo>
                  <a:cubicBezTo>
                    <a:pt x="12" y="58"/>
                    <a:pt x="0" y="45"/>
                    <a:pt x="0" y="29"/>
                  </a:cubicBezTo>
                  <a:cubicBezTo>
                    <a:pt x="0" y="13"/>
                    <a:pt x="12" y="0"/>
                    <a:pt x="28" y="0"/>
                  </a:cubicBezTo>
                  <a:lnTo>
                    <a:pt x="299" y="0"/>
                  </a:lnTo>
                  <a:cubicBezTo>
                    <a:pt x="315" y="0"/>
                    <a:pt x="327" y="13"/>
                    <a:pt x="32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29" name="Freeform 972"/>
            <p:cNvSpPr>
              <a:spLocks/>
            </p:cNvSpPr>
            <p:nvPr/>
          </p:nvSpPr>
          <p:spPr bwMode="auto">
            <a:xfrm>
              <a:off x="5713413" y="2568575"/>
              <a:ext cx="249238" cy="6350"/>
            </a:xfrm>
            <a:custGeom>
              <a:avLst/>
              <a:gdLst>
                <a:gd name="T0" fmla="*/ 2147483646 w 530"/>
                <a:gd name="T1" fmla="*/ 2147483646 h 14"/>
                <a:gd name="T2" fmla="*/ 2147483646 w 530"/>
                <a:gd name="T3" fmla="*/ 2147483646 h 14"/>
                <a:gd name="T4" fmla="*/ 0 w 530"/>
                <a:gd name="T5" fmla="*/ 2147483646 h 14"/>
                <a:gd name="T6" fmla="*/ 0 w 530"/>
                <a:gd name="T7" fmla="*/ 0 h 14"/>
                <a:gd name="T8" fmla="*/ 2147483646 w 530"/>
                <a:gd name="T9" fmla="*/ 0 h 14"/>
                <a:gd name="T10" fmla="*/ 2147483646 w 530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0"/>
                <a:gd name="T19" fmla="*/ 0 h 14"/>
                <a:gd name="T20" fmla="*/ 530 w 530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0" h="14">
                  <a:moveTo>
                    <a:pt x="530" y="14"/>
                  </a:moveTo>
                  <a:lnTo>
                    <a:pt x="53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0" y="0"/>
                  </a:lnTo>
                  <a:lnTo>
                    <a:pt x="53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0" name="Freeform 973"/>
            <p:cNvSpPr>
              <a:spLocks/>
            </p:cNvSpPr>
            <p:nvPr/>
          </p:nvSpPr>
          <p:spPr bwMode="auto">
            <a:xfrm>
              <a:off x="5713413" y="2705100"/>
              <a:ext cx="249238" cy="6350"/>
            </a:xfrm>
            <a:custGeom>
              <a:avLst/>
              <a:gdLst>
                <a:gd name="T0" fmla="*/ 2147483646 w 530"/>
                <a:gd name="T1" fmla="*/ 2147483646 h 14"/>
                <a:gd name="T2" fmla="*/ 2147483646 w 530"/>
                <a:gd name="T3" fmla="*/ 2147483646 h 14"/>
                <a:gd name="T4" fmla="*/ 0 w 530"/>
                <a:gd name="T5" fmla="*/ 2147483646 h 14"/>
                <a:gd name="T6" fmla="*/ 0 w 530"/>
                <a:gd name="T7" fmla="*/ 0 h 14"/>
                <a:gd name="T8" fmla="*/ 2147483646 w 530"/>
                <a:gd name="T9" fmla="*/ 0 h 14"/>
                <a:gd name="T10" fmla="*/ 2147483646 w 530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0"/>
                <a:gd name="T19" fmla="*/ 0 h 14"/>
                <a:gd name="T20" fmla="*/ 530 w 530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0" h="14">
                  <a:moveTo>
                    <a:pt x="530" y="14"/>
                  </a:moveTo>
                  <a:lnTo>
                    <a:pt x="53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0" y="0"/>
                  </a:lnTo>
                  <a:lnTo>
                    <a:pt x="53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1" name="Freeform 974"/>
            <p:cNvSpPr>
              <a:spLocks/>
            </p:cNvSpPr>
            <p:nvPr/>
          </p:nvSpPr>
          <p:spPr bwMode="auto">
            <a:xfrm>
              <a:off x="5713413" y="2841625"/>
              <a:ext cx="249238" cy="6350"/>
            </a:xfrm>
            <a:custGeom>
              <a:avLst/>
              <a:gdLst>
                <a:gd name="T0" fmla="*/ 2147483646 w 530"/>
                <a:gd name="T1" fmla="*/ 2147483646 h 14"/>
                <a:gd name="T2" fmla="*/ 2147483646 w 530"/>
                <a:gd name="T3" fmla="*/ 2147483646 h 14"/>
                <a:gd name="T4" fmla="*/ 0 w 530"/>
                <a:gd name="T5" fmla="*/ 2147483646 h 14"/>
                <a:gd name="T6" fmla="*/ 0 w 530"/>
                <a:gd name="T7" fmla="*/ 0 h 14"/>
                <a:gd name="T8" fmla="*/ 2147483646 w 530"/>
                <a:gd name="T9" fmla="*/ 0 h 14"/>
                <a:gd name="T10" fmla="*/ 2147483646 w 530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0"/>
                <a:gd name="T19" fmla="*/ 0 h 14"/>
                <a:gd name="T20" fmla="*/ 530 w 530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0" h="14">
                  <a:moveTo>
                    <a:pt x="530" y="14"/>
                  </a:moveTo>
                  <a:lnTo>
                    <a:pt x="53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0" y="0"/>
                  </a:lnTo>
                  <a:lnTo>
                    <a:pt x="53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2" name="Freeform 975"/>
            <p:cNvSpPr>
              <a:spLocks/>
            </p:cNvSpPr>
            <p:nvPr/>
          </p:nvSpPr>
          <p:spPr bwMode="auto">
            <a:xfrm>
              <a:off x="6034088" y="2568575"/>
              <a:ext cx="249238" cy="6350"/>
            </a:xfrm>
            <a:custGeom>
              <a:avLst/>
              <a:gdLst>
                <a:gd name="T0" fmla="*/ 2147483646 w 531"/>
                <a:gd name="T1" fmla="*/ 2147483646 h 14"/>
                <a:gd name="T2" fmla="*/ 2147483646 w 531"/>
                <a:gd name="T3" fmla="*/ 2147483646 h 14"/>
                <a:gd name="T4" fmla="*/ 0 w 531"/>
                <a:gd name="T5" fmla="*/ 2147483646 h 14"/>
                <a:gd name="T6" fmla="*/ 0 w 531"/>
                <a:gd name="T7" fmla="*/ 0 h 14"/>
                <a:gd name="T8" fmla="*/ 2147483646 w 531"/>
                <a:gd name="T9" fmla="*/ 0 h 14"/>
                <a:gd name="T10" fmla="*/ 2147483646 w 531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1"/>
                <a:gd name="T19" fmla="*/ 0 h 14"/>
                <a:gd name="T20" fmla="*/ 531 w 531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1" h="14">
                  <a:moveTo>
                    <a:pt x="531" y="14"/>
                  </a:moveTo>
                  <a:lnTo>
                    <a:pt x="531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1" y="0"/>
                  </a:lnTo>
                  <a:lnTo>
                    <a:pt x="53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3" name="Freeform 976"/>
            <p:cNvSpPr>
              <a:spLocks/>
            </p:cNvSpPr>
            <p:nvPr/>
          </p:nvSpPr>
          <p:spPr bwMode="auto">
            <a:xfrm>
              <a:off x="6034088" y="2705100"/>
              <a:ext cx="249238" cy="6350"/>
            </a:xfrm>
            <a:custGeom>
              <a:avLst/>
              <a:gdLst>
                <a:gd name="T0" fmla="*/ 2147483646 w 531"/>
                <a:gd name="T1" fmla="*/ 2147483646 h 14"/>
                <a:gd name="T2" fmla="*/ 2147483646 w 531"/>
                <a:gd name="T3" fmla="*/ 2147483646 h 14"/>
                <a:gd name="T4" fmla="*/ 0 w 531"/>
                <a:gd name="T5" fmla="*/ 2147483646 h 14"/>
                <a:gd name="T6" fmla="*/ 0 w 531"/>
                <a:gd name="T7" fmla="*/ 0 h 14"/>
                <a:gd name="T8" fmla="*/ 2147483646 w 531"/>
                <a:gd name="T9" fmla="*/ 0 h 14"/>
                <a:gd name="T10" fmla="*/ 2147483646 w 531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1"/>
                <a:gd name="T19" fmla="*/ 0 h 14"/>
                <a:gd name="T20" fmla="*/ 531 w 531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1" h="14">
                  <a:moveTo>
                    <a:pt x="531" y="14"/>
                  </a:moveTo>
                  <a:lnTo>
                    <a:pt x="531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1" y="0"/>
                  </a:lnTo>
                  <a:lnTo>
                    <a:pt x="53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4" name="Freeform 977"/>
            <p:cNvSpPr>
              <a:spLocks/>
            </p:cNvSpPr>
            <p:nvPr/>
          </p:nvSpPr>
          <p:spPr bwMode="auto">
            <a:xfrm>
              <a:off x="6034088" y="2841625"/>
              <a:ext cx="249238" cy="6350"/>
            </a:xfrm>
            <a:custGeom>
              <a:avLst/>
              <a:gdLst>
                <a:gd name="T0" fmla="*/ 2147483646 w 531"/>
                <a:gd name="T1" fmla="*/ 2147483646 h 14"/>
                <a:gd name="T2" fmla="*/ 2147483646 w 531"/>
                <a:gd name="T3" fmla="*/ 2147483646 h 14"/>
                <a:gd name="T4" fmla="*/ 0 w 531"/>
                <a:gd name="T5" fmla="*/ 2147483646 h 14"/>
                <a:gd name="T6" fmla="*/ 0 w 531"/>
                <a:gd name="T7" fmla="*/ 0 h 14"/>
                <a:gd name="T8" fmla="*/ 2147483646 w 531"/>
                <a:gd name="T9" fmla="*/ 0 h 14"/>
                <a:gd name="T10" fmla="*/ 2147483646 w 531"/>
                <a:gd name="T11" fmla="*/ 2147483646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1"/>
                <a:gd name="T19" fmla="*/ 0 h 14"/>
                <a:gd name="T20" fmla="*/ 531 w 531"/>
                <a:gd name="T21" fmla="*/ 14 h 1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1" h="14">
                  <a:moveTo>
                    <a:pt x="531" y="14"/>
                  </a:moveTo>
                  <a:lnTo>
                    <a:pt x="531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531" y="0"/>
                  </a:lnTo>
                  <a:lnTo>
                    <a:pt x="53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5" name="Freeform 978"/>
            <p:cNvSpPr>
              <a:spLocks/>
            </p:cNvSpPr>
            <p:nvPr/>
          </p:nvSpPr>
          <p:spPr bwMode="auto">
            <a:xfrm>
              <a:off x="6089650" y="2968625"/>
              <a:ext cx="65088" cy="65088"/>
            </a:xfrm>
            <a:custGeom>
              <a:avLst/>
              <a:gdLst>
                <a:gd name="T0" fmla="*/ 2147483646 w 138"/>
                <a:gd name="T1" fmla="*/ 2147483646 h 139"/>
                <a:gd name="T2" fmla="*/ 2147483646 w 138"/>
                <a:gd name="T3" fmla="*/ 2147483646 h 139"/>
                <a:gd name="T4" fmla="*/ 0 w 138"/>
                <a:gd name="T5" fmla="*/ 2147483646 h 139"/>
                <a:gd name="T6" fmla="*/ 2147483646 w 138"/>
                <a:gd name="T7" fmla="*/ 0 h 139"/>
                <a:gd name="T8" fmla="*/ 2147483646 w 138"/>
                <a:gd name="T9" fmla="*/ 2147483646 h 139"/>
                <a:gd name="T10" fmla="*/ 2147483646 w 138"/>
                <a:gd name="T11" fmla="*/ 2147483646 h 13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8"/>
                <a:gd name="T19" fmla="*/ 0 h 139"/>
                <a:gd name="T20" fmla="*/ 138 w 138"/>
                <a:gd name="T21" fmla="*/ 139 h 13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8" h="139">
                  <a:moveTo>
                    <a:pt x="69" y="139"/>
                  </a:moveTo>
                  <a:lnTo>
                    <a:pt x="69" y="139"/>
                  </a:lnTo>
                  <a:cubicBezTo>
                    <a:pt x="30" y="139"/>
                    <a:pt x="0" y="107"/>
                    <a:pt x="0" y="69"/>
                  </a:cubicBezTo>
                  <a:cubicBezTo>
                    <a:pt x="0" y="31"/>
                    <a:pt x="30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107"/>
                    <a:pt x="107" y="139"/>
                    <a:pt x="69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6" name="Freeform 979"/>
            <p:cNvSpPr>
              <a:spLocks/>
            </p:cNvSpPr>
            <p:nvPr/>
          </p:nvSpPr>
          <p:spPr bwMode="auto">
            <a:xfrm>
              <a:off x="6189663" y="2968625"/>
              <a:ext cx="66675" cy="65088"/>
            </a:xfrm>
            <a:custGeom>
              <a:avLst/>
              <a:gdLst>
                <a:gd name="T0" fmla="*/ 2147483646 w 139"/>
                <a:gd name="T1" fmla="*/ 2147483646 h 139"/>
                <a:gd name="T2" fmla="*/ 2147483646 w 139"/>
                <a:gd name="T3" fmla="*/ 2147483646 h 139"/>
                <a:gd name="T4" fmla="*/ 0 w 139"/>
                <a:gd name="T5" fmla="*/ 2147483646 h 139"/>
                <a:gd name="T6" fmla="*/ 2147483646 w 139"/>
                <a:gd name="T7" fmla="*/ 0 h 139"/>
                <a:gd name="T8" fmla="*/ 2147483646 w 139"/>
                <a:gd name="T9" fmla="*/ 2147483646 h 139"/>
                <a:gd name="T10" fmla="*/ 2147483646 w 139"/>
                <a:gd name="T11" fmla="*/ 2147483646 h 13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9"/>
                <a:gd name="T19" fmla="*/ 0 h 139"/>
                <a:gd name="T20" fmla="*/ 139 w 139"/>
                <a:gd name="T21" fmla="*/ 139 h 13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9" h="139">
                  <a:moveTo>
                    <a:pt x="70" y="139"/>
                  </a:moveTo>
                  <a:lnTo>
                    <a:pt x="70" y="139"/>
                  </a:lnTo>
                  <a:cubicBezTo>
                    <a:pt x="31" y="139"/>
                    <a:pt x="0" y="108"/>
                    <a:pt x="0" y="69"/>
                  </a:cubicBezTo>
                  <a:cubicBezTo>
                    <a:pt x="0" y="31"/>
                    <a:pt x="31" y="0"/>
                    <a:pt x="70" y="0"/>
                  </a:cubicBezTo>
                  <a:cubicBezTo>
                    <a:pt x="108" y="0"/>
                    <a:pt x="139" y="31"/>
                    <a:pt x="139" y="69"/>
                  </a:cubicBezTo>
                  <a:cubicBezTo>
                    <a:pt x="139" y="108"/>
                    <a:pt x="108" y="139"/>
                    <a:pt x="7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4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  <p:grpSp>
        <p:nvGrpSpPr>
          <p:cNvPr id="37" name="组合 249">
            <a:extLst>
              <a:ext uri="{FF2B5EF4-FFF2-40B4-BE49-F238E27FC236}">
                <a16:creationId xmlns:a16="http://schemas.microsoft.com/office/drawing/2014/main" id="{D3CD66CF-CFDA-8942-AF8F-68B3B68B3179}"/>
              </a:ext>
            </a:extLst>
          </p:cNvPr>
          <p:cNvGrpSpPr>
            <a:grpSpLocks noChangeAspect="1"/>
          </p:cNvGrpSpPr>
          <p:nvPr/>
        </p:nvGrpSpPr>
        <p:grpSpPr>
          <a:xfrm>
            <a:off x="7689638" y="4608933"/>
            <a:ext cx="1289734" cy="933470"/>
            <a:chOff x="3871913" y="1820863"/>
            <a:chExt cx="4448175" cy="3219450"/>
          </a:xfrm>
          <a:solidFill>
            <a:srgbClr val="94DAE2"/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D2D4656A-9F8D-0A4D-BCE5-231F99B2A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820863"/>
              <a:ext cx="3970338" cy="3021013"/>
            </a:xfrm>
            <a:custGeom>
              <a:avLst/>
              <a:gdLst>
                <a:gd name="T0" fmla="*/ 542 w 1056"/>
                <a:gd name="T1" fmla="*/ 758 h 803"/>
                <a:gd name="T2" fmla="*/ 439 w 1056"/>
                <a:gd name="T3" fmla="*/ 758 h 803"/>
                <a:gd name="T4" fmla="*/ 439 w 1056"/>
                <a:gd name="T5" fmla="*/ 664 h 803"/>
                <a:gd name="T6" fmla="*/ 522 w 1056"/>
                <a:gd name="T7" fmla="*/ 664 h 803"/>
                <a:gd name="T8" fmla="*/ 549 w 1056"/>
                <a:gd name="T9" fmla="*/ 619 h 803"/>
                <a:gd name="T10" fmla="*/ 54 w 1056"/>
                <a:gd name="T11" fmla="*/ 619 h 803"/>
                <a:gd name="T12" fmla="*/ 45 w 1056"/>
                <a:gd name="T13" fmla="*/ 610 h 803"/>
                <a:gd name="T14" fmla="*/ 45 w 1056"/>
                <a:gd name="T15" fmla="*/ 55 h 803"/>
                <a:gd name="T16" fmla="*/ 54 w 1056"/>
                <a:gd name="T17" fmla="*/ 45 h 803"/>
                <a:gd name="T18" fmla="*/ 1001 w 1056"/>
                <a:gd name="T19" fmla="*/ 45 h 803"/>
                <a:gd name="T20" fmla="*/ 1011 w 1056"/>
                <a:gd name="T21" fmla="*/ 55 h 803"/>
                <a:gd name="T22" fmla="*/ 1011 w 1056"/>
                <a:gd name="T23" fmla="*/ 466 h 803"/>
                <a:gd name="T24" fmla="*/ 1056 w 1056"/>
                <a:gd name="T25" fmla="*/ 521 h 803"/>
                <a:gd name="T26" fmla="*/ 1056 w 1056"/>
                <a:gd name="T27" fmla="*/ 55 h 803"/>
                <a:gd name="T28" fmla="*/ 1001 w 1056"/>
                <a:gd name="T29" fmla="*/ 0 h 803"/>
                <a:gd name="T30" fmla="*/ 54 w 1056"/>
                <a:gd name="T31" fmla="*/ 0 h 803"/>
                <a:gd name="T32" fmla="*/ 0 w 1056"/>
                <a:gd name="T33" fmla="*/ 55 h 803"/>
                <a:gd name="T34" fmla="*/ 0 w 1056"/>
                <a:gd name="T35" fmla="*/ 610 h 803"/>
                <a:gd name="T36" fmla="*/ 54 w 1056"/>
                <a:gd name="T37" fmla="*/ 664 h 803"/>
                <a:gd name="T38" fmla="*/ 394 w 1056"/>
                <a:gd name="T39" fmla="*/ 664 h 803"/>
                <a:gd name="T40" fmla="*/ 394 w 1056"/>
                <a:gd name="T41" fmla="*/ 758 h 803"/>
                <a:gd name="T42" fmla="*/ 141 w 1056"/>
                <a:gd name="T43" fmla="*/ 758 h 803"/>
                <a:gd name="T44" fmla="*/ 119 w 1056"/>
                <a:gd name="T45" fmla="*/ 781 h 803"/>
                <a:gd name="T46" fmla="*/ 141 w 1056"/>
                <a:gd name="T47" fmla="*/ 803 h 803"/>
                <a:gd name="T48" fmla="*/ 575 w 1056"/>
                <a:gd name="T49" fmla="*/ 803 h 803"/>
                <a:gd name="T50" fmla="*/ 576 w 1056"/>
                <a:gd name="T51" fmla="*/ 792 h 803"/>
                <a:gd name="T52" fmla="*/ 542 w 1056"/>
                <a:gd name="T53" fmla="*/ 758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56" h="803">
                  <a:moveTo>
                    <a:pt x="542" y="758"/>
                  </a:moveTo>
                  <a:cubicBezTo>
                    <a:pt x="439" y="758"/>
                    <a:pt x="439" y="758"/>
                    <a:pt x="439" y="758"/>
                  </a:cubicBezTo>
                  <a:cubicBezTo>
                    <a:pt x="439" y="664"/>
                    <a:pt x="439" y="664"/>
                    <a:pt x="439" y="664"/>
                  </a:cubicBezTo>
                  <a:cubicBezTo>
                    <a:pt x="522" y="664"/>
                    <a:pt x="522" y="664"/>
                    <a:pt x="522" y="664"/>
                  </a:cubicBezTo>
                  <a:cubicBezTo>
                    <a:pt x="528" y="646"/>
                    <a:pt x="537" y="632"/>
                    <a:pt x="549" y="619"/>
                  </a:cubicBezTo>
                  <a:cubicBezTo>
                    <a:pt x="54" y="619"/>
                    <a:pt x="54" y="619"/>
                    <a:pt x="54" y="619"/>
                  </a:cubicBezTo>
                  <a:cubicBezTo>
                    <a:pt x="49" y="619"/>
                    <a:pt x="45" y="615"/>
                    <a:pt x="45" y="610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49"/>
                    <a:pt x="49" y="45"/>
                    <a:pt x="54" y="45"/>
                  </a:cubicBezTo>
                  <a:cubicBezTo>
                    <a:pt x="1001" y="45"/>
                    <a:pt x="1001" y="45"/>
                    <a:pt x="1001" y="45"/>
                  </a:cubicBezTo>
                  <a:cubicBezTo>
                    <a:pt x="1007" y="45"/>
                    <a:pt x="1011" y="49"/>
                    <a:pt x="1011" y="55"/>
                  </a:cubicBezTo>
                  <a:cubicBezTo>
                    <a:pt x="1011" y="466"/>
                    <a:pt x="1011" y="466"/>
                    <a:pt x="1011" y="466"/>
                  </a:cubicBezTo>
                  <a:cubicBezTo>
                    <a:pt x="1029" y="481"/>
                    <a:pt x="1044" y="500"/>
                    <a:pt x="1056" y="521"/>
                  </a:cubicBezTo>
                  <a:cubicBezTo>
                    <a:pt x="1056" y="55"/>
                    <a:pt x="1056" y="55"/>
                    <a:pt x="1056" y="55"/>
                  </a:cubicBezTo>
                  <a:cubicBezTo>
                    <a:pt x="1056" y="25"/>
                    <a:pt x="1031" y="0"/>
                    <a:pt x="1001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5"/>
                    <a:pt x="0" y="55"/>
                  </a:cubicBezTo>
                  <a:cubicBezTo>
                    <a:pt x="0" y="610"/>
                    <a:pt x="0" y="610"/>
                    <a:pt x="0" y="610"/>
                  </a:cubicBezTo>
                  <a:cubicBezTo>
                    <a:pt x="0" y="640"/>
                    <a:pt x="24" y="664"/>
                    <a:pt x="54" y="664"/>
                  </a:cubicBezTo>
                  <a:cubicBezTo>
                    <a:pt x="394" y="664"/>
                    <a:pt x="394" y="664"/>
                    <a:pt x="394" y="664"/>
                  </a:cubicBezTo>
                  <a:cubicBezTo>
                    <a:pt x="394" y="758"/>
                    <a:pt x="394" y="758"/>
                    <a:pt x="394" y="758"/>
                  </a:cubicBezTo>
                  <a:cubicBezTo>
                    <a:pt x="141" y="758"/>
                    <a:pt x="141" y="758"/>
                    <a:pt x="141" y="758"/>
                  </a:cubicBezTo>
                  <a:cubicBezTo>
                    <a:pt x="129" y="758"/>
                    <a:pt x="119" y="768"/>
                    <a:pt x="119" y="781"/>
                  </a:cubicBezTo>
                  <a:cubicBezTo>
                    <a:pt x="119" y="793"/>
                    <a:pt x="129" y="803"/>
                    <a:pt x="141" y="803"/>
                  </a:cubicBezTo>
                  <a:cubicBezTo>
                    <a:pt x="575" y="803"/>
                    <a:pt x="575" y="803"/>
                    <a:pt x="575" y="803"/>
                  </a:cubicBezTo>
                  <a:cubicBezTo>
                    <a:pt x="576" y="792"/>
                    <a:pt x="576" y="792"/>
                    <a:pt x="576" y="792"/>
                  </a:cubicBezTo>
                  <a:cubicBezTo>
                    <a:pt x="564" y="783"/>
                    <a:pt x="549" y="771"/>
                    <a:pt x="542" y="7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4267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D42E48F3-309F-834D-A1D7-78C93337D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5601" y="2103438"/>
              <a:ext cx="3379788" cy="1906588"/>
            </a:xfrm>
            <a:custGeom>
              <a:avLst/>
              <a:gdLst>
                <a:gd name="T0" fmla="*/ 43 w 2129"/>
                <a:gd name="T1" fmla="*/ 1158 h 1201"/>
                <a:gd name="T2" fmla="*/ 43 w 2129"/>
                <a:gd name="T3" fmla="*/ 42 h 1201"/>
                <a:gd name="T4" fmla="*/ 2086 w 2129"/>
                <a:gd name="T5" fmla="*/ 42 h 1201"/>
                <a:gd name="T6" fmla="*/ 2086 w 2129"/>
                <a:gd name="T7" fmla="*/ 746 h 1201"/>
                <a:gd name="T8" fmla="*/ 2129 w 2129"/>
                <a:gd name="T9" fmla="*/ 746 h 1201"/>
                <a:gd name="T10" fmla="*/ 2129 w 2129"/>
                <a:gd name="T11" fmla="*/ 0 h 1201"/>
                <a:gd name="T12" fmla="*/ 0 w 2129"/>
                <a:gd name="T13" fmla="*/ 0 h 1201"/>
                <a:gd name="T14" fmla="*/ 0 w 2129"/>
                <a:gd name="T15" fmla="*/ 1201 h 1201"/>
                <a:gd name="T16" fmla="*/ 1253 w 2129"/>
                <a:gd name="T17" fmla="*/ 1201 h 1201"/>
                <a:gd name="T18" fmla="*/ 1257 w 2129"/>
                <a:gd name="T19" fmla="*/ 1158 h 1201"/>
                <a:gd name="T20" fmla="*/ 43 w 2129"/>
                <a:gd name="T21" fmla="*/ 1158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9" h="1201">
                  <a:moveTo>
                    <a:pt x="43" y="1158"/>
                  </a:moveTo>
                  <a:lnTo>
                    <a:pt x="43" y="42"/>
                  </a:lnTo>
                  <a:lnTo>
                    <a:pt x="2086" y="42"/>
                  </a:lnTo>
                  <a:lnTo>
                    <a:pt x="2086" y="746"/>
                  </a:lnTo>
                  <a:lnTo>
                    <a:pt x="2129" y="746"/>
                  </a:lnTo>
                  <a:lnTo>
                    <a:pt x="2129" y="0"/>
                  </a:lnTo>
                  <a:lnTo>
                    <a:pt x="0" y="0"/>
                  </a:lnTo>
                  <a:lnTo>
                    <a:pt x="0" y="1201"/>
                  </a:lnTo>
                  <a:lnTo>
                    <a:pt x="1253" y="1201"/>
                  </a:lnTo>
                  <a:lnTo>
                    <a:pt x="1257" y="1158"/>
                  </a:lnTo>
                  <a:lnTo>
                    <a:pt x="43" y="1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4267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643DA42-B613-854F-B7D9-9CCAB2CCC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2388" y="3573463"/>
              <a:ext cx="169863" cy="241300"/>
            </a:xfrm>
            <a:custGeom>
              <a:avLst/>
              <a:gdLst>
                <a:gd name="T0" fmla="*/ 0 w 45"/>
                <a:gd name="T1" fmla="*/ 0 h 64"/>
                <a:gd name="T2" fmla="*/ 0 w 45"/>
                <a:gd name="T3" fmla="*/ 13 h 64"/>
                <a:gd name="T4" fmla="*/ 45 w 45"/>
                <a:gd name="T5" fmla="*/ 64 h 64"/>
                <a:gd name="T6" fmla="*/ 45 w 45"/>
                <a:gd name="T7" fmla="*/ 55 h 64"/>
                <a:gd name="T8" fmla="*/ 0 w 45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4">
                  <a:moveTo>
                    <a:pt x="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33" y="34"/>
                    <a:pt x="18" y="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4267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20C0EE14-4D7A-CE4F-85DF-C87B22FEBC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97426" y="2320926"/>
              <a:ext cx="2112963" cy="1531938"/>
            </a:xfrm>
            <a:custGeom>
              <a:avLst/>
              <a:gdLst>
                <a:gd name="T0" fmla="*/ 464 w 562"/>
                <a:gd name="T1" fmla="*/ 328 h 407"/>
                <a:gd name="T2" fmla="*/ 562 w 562"/>
                <a:gd name="T3" fmla="*/ 255 h 407"/>
                <a:gd name="T4" fmla="*/ 562 w 562"/>
                <a:gd name="T5" fmla="*/ 155 h 407"/>
                <a:gd name="T6" fmla="*/ 464 w 562"/>
                <a:gd name="T7" fmla="*/ 155 h 407"/>
                <a:gd name="T8" fmla="*/ 464 w 562"/>
                <a:gd name="T9" fmla="*/ 328 h 407"/>
                <a:gd name="T10" fmla="*/ 318 w 562"/>
                <a:gd name="T11" fmla="*/ 400 h 407"/>
                <a:gd name="T12" fmla="*/ 416 w 562"/>
                <a:gd name="T13" fmla="*/ 336 h 407"/>
                <a:gd name="T14" fmla="*/ 416 w 562"/>
                <a:gd name="T15" fmla="*/ 250 h 407"/>
                <a:gd name="T16" fmla="*/ 318 w 562"/>
                <a:gd name="T17" fmla="*/ 250 h 407"/>
                <a:gd name="T18" fmla="*/ 318 w 562"/>
                <a:gd name="T19" fmla="*/ 400 h 407"/>
                <a:gd name="T20" fmla="*/ 27 w 562"/>
                <a:gd name="T21" fmla="*/ 407 h 407"/>
                <a:gd name="T22" fmla="*/ 122 w 562"/>
                <a:gd name="T23" fmla="*/ 407 h 407"/>
                <a:gd name="T24" fmla="*/ 122 w 562"/>
                <a:gd name="T25" fmla="*/ 311 h 407"/>
                <a:gd name="T26" fmla="*/ 27 w 562"/>
                <a:gd name="T27" fmla="*/ 311 h 407"/>
                <a:gd name="T28" fmla="*/ 27 w 562"/>
                <a:gd name="T29" fmla="*/ 407 h 407"/>
                <a:gd name="T30" fmla="*/ 172 w 562"/>
                <a:gd name="T31" fmla="*/ 407 h 407"/>
                <a:gd name="T32" fmla="*/ 271 w 562"/>
                <a:gd name="T33" fmla="*/ 407 h 407"/>
                <a:gd name="T34" fmla="*/ 271 w 562"/>
                <a:gd name="T35" fmla="*/ 212 h 407"/>
                <a:gd name="T36" fmla="*/ 172 w 562"/>
                <a:gd name="T37" fmla="*/ 212 h 407"/>
                <a:gd name="T38" fmla="*/ 172 w 562"/>
                <a:gd name="T39" fmla="*/ 407 h 407"/>
                <a:gd name="T40" fmla="*/ 436 w 562"/>
                <a:gd name="T41" fmla="*/ 0 h 407"/>
                <a:gd name="T42" fmla="*/ 481 w 562"/>
                <a:gd name="T43" fmla="*/ 38 h 407"/>
                <a:gd name="T44" fmla="*/ 358 w 562"/>
                <a:gd name="T45" fmla="*/ 151 h 407"/>
                <a:gd name="T46" fmla="*/ 227 w 562"/>
                <a:gd name="T47" fmla="*/ 50 h 407"/>
                <a:gd name="T48" fmla="*/ 0 w 562"/>
                <a:gd name="T49" fmla="*/ 216 h 407"/>
                <a:gd name="T50" fmla="*/ 32 w 562"/>
                <a:gd name="T51" fmla="*/ 251 h 407"/>
                <a:gd name="T52" fmla="*/ 226 w 562"/>
                <a:gd name="T53" fmla="*/ 108 h 407"/>
                <a:gd name="T54" fmla="*/ 358 w 562"/>
                <a:gd name="T55" fmla="*/ 215 h 407"/>
                <a:gd name="T56" fmla="*/ 518 w 562"/>
                <a:gd name="T57" fmla="*/ 61 h 407"/>
                <a:gd name="T58" fmla="*/ 562 w 562"/>
                <a:gd name="T59" fmla="*/ 97 h 407"/>
                <a:gd name="T60" fmla="*/ 562 w 562"/>
                <a:gd name="T61" fmla="*/ 0 h 407"/>
                <a:gd name="T62" fmla="*/ 436 w 562"/>
                <a:gd name="T63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2" h="407">
                  <a:moveTo>
                    <a:pt x="464" y="328"/>
                  </a:moveTo>
                  <a:cubicBezTo>
                    <a:pt x="491" y="295"/>
                    <a:pt x="524" y="271"/>
                    <a:pt x="562" y="255"/>
                  </a:cubicBezTo>
                  <a:cubicBezTo>
                    <a:pt x="562" y="155"/>
                    <a:pt x="562" y="155"/>
                    <a:pt x="562" y="155"/>
                  </a:cubicBezTo>
                  <a:cubicBezTo>
                    <a:pt x="464" y="155"/>
                    <a:pt x="464" y="155"/>
                    <a:pt x="464" y="155"/>
                  </a:cubicBezTo>
                  <a:lnTo>
                    <a:pt x="464" y="328"/>
                  </a:lnTo>
                  <a:close/>
                  <a:moveTo>
                    <a:pt x="318" y="400"/>
                  </a:moveTo>
                  <a:cubicBezTo>
                    <a:pt x="341" y="366"/>
                    <a:pt x="376" y="343"/>
                    <a:pt x="416" y="336"/>
                  </a:cubicBezTo>
                  <a:cubicBezTo>
                    <a:pt x="416" y="250"/>
                    <a:pt x="416" y="250"/>
                    <a:pt x="416" y="250"/>
                  </a:cubicBezTo>
                  <a:cubicBezTo>
                    <a:pt x="318" y="250"/>
                    <a:pt x="318" y="250"/>
                    <a:pt x="318" y="250"/>
                  </a:cubicBezTo>
                  <a:lnTo>
                    <a:pt x="318" y="400"/>
                  </a:lnTo>
                  <a:close/>
                  <a:moveTo>
                    <a:pt x="27" y="407"/>
                  </a:moveTo>
                  <a:cubicBezTo>
                    <a:pt x="122" y="407"/>
                    <a:pt x="122" y="407"/>
                    <a:pt x="122" y="407"/>
                  </a:cubicBezTo>
                  <a:cubicBezTo>
                    <a:pt x="122" y="311"/>
                    <a:pt x="122" y="311"/>
                    <a:pt x="122" y="311"/>
                  </a:cubicBezTo>
                  <a:cubicBezTo>
                    <a:pt x="27" y="311"/>
                    <a:pt x="27" y="311"/>
                    <a:pt x="27" y="311"/>
                  </a:cubicBezTo>
                  <a:lnTo>
                    <a:pt x="27" y="407"/>
                  </a:lnTo>
                  <a:close/>
                  <a:moveTo>
                    <a:pt x="172" y="407"/>
                  </a:moveTo>
                  <a:cubicBezTo>
                    <a:pt x="271" y="407"/>
                    <a:pt x="271" y="407"/>
                    <a:pt x="271" y="407"/>
                  </a:cubicBezTo>
                  <a:cubicBezTo>
                    <a:pt x="271" y="212"/>
                    <a:pt x="271" y="212"/>
                    <a:pt x="271" y="212"/>
                  </a:cubicBezTo>
                  <a:cubicBezTo>
                    <a:pt x="172" y="212"/>
                    <a:pt x="172" y="212"/>
                    <a:pt x="172" y="212"/>
                  </a:cubicBezTo>
                  <a:lnTo>
                    <a:pt x="172" y="407"/>
                  </a:lnTo>
                  <a:close/>
                  <a:moveTo>
                    <a:pt x="436" y="0"/>
                  </a:moveTo>
                  <a:cubicBezTo>
                    <a:pt x="481" y="38"/>
                    <a:pt x="481" y="38"/>
                    <a:pt x="481" y="38"/>
                  </a:cubicBezTo>
                  <a:cubicBezTo>
                    <a:pt x="358" y="151"/>
                    <a:pt x="358" y="151"/>
                    <a:pt x="358" y="151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32" y="251"/>
                    <a:pt x="32" y="251"/>
                    <a:pt x="32" y="251"/>
                  </a:cubicBezTo>
                  <a:cubicBezTo>
                    <a:pt x="226" y="108"/>
                    <a:pt x="226" y="108"/>
                    <a:pt x="226" y="108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518" y="61"/>
                    <a:pt x="518" y="61"/>
                    <a:pt x="518" y="61"/>
                  </a:cubicBezTo>
                  <a:cubicBezTo>
                    <a:pt x="562" y="97"/>
                    <a:pt x="562" y="97"/>
                    <a:pt x="562" y="97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4267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A57BC384-840B-0848-85C4-86457F7D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663" y="3386138"/>
              <a:ext cx="2511425" cy="1654175"/>
            </a:xfrm>
            <a:custGeom>
              <a:avLst/>
              <a:gdLst>
                <a:gd name="T0" fmla="*/ 667 w 668"/>
                <a:gd name="T1" fmla="*/ 270 h 440"/>
                <a:gd name="T2" fmla="*/ 665 w 668"/>
                <a:gd name="T3" fmla="*/ 258 h 440"/>
                <a:gd name="T4" fmla="*/ 569 w 668"/>
                <a:gd name="T5" fmla="*/ 158 h 440"/>
                <a:gd name="T6" fmla="*/ 414 w 668"/>
                <a:gd name="T7" fmla="*/ 4 h 440"/>
                <a:gd name="T8" fmla="*/ 397 w 668"/>
                <a:gd name="T9" fmla="*/ 2 h 440"/>
                <a:gd name="T10" fmla="*/ 365 w 668"/>
                <a:gd name="T11" fmla="*/ 0 h 440"/>
                <a:gd name="T12" fmla="*/ 357 w 668"/>
                <a:gd name="T13" fmla="*/ 1 h 440"/>
                <a:gd name="T14" fmla="*/ 345 w 668"/>
                <a:gd name="T15" fmla="*/ 3 h 440"/>
                <a:gd name="T16" fmla="*/ 216 w 668"/>
                <a:gd name="T17" fmla="*/ 80 h 440"/>
                <a:gd name="T18" fmla="*/ 86 w 668"/>
                <a:gd name="T19" fmla="*/ 162 h 440"/>
                <a:gd name="T20" fmla="*/ 2 w 668"/>
                <a:gd name="T21" fmla="*/ 266 h 440"/>
                <a:gd name="T22" fmla="*/ 1 w 668"/>
                <a:gd name="T23" fmla="*/ 273 h 440"/>
                <a:gd name="T24" fmla="*/ 0 w 668"/>
                <a:gd name="T25" fmla="*/ 294 h 440"/>
                <a:gd name="T26" fmla="*/ 1 w 668"/>
                <a:gd name="T27" fmla="*/ 303 h 440"/>
                <a:gd name="T28" fmla="*/ 4 w 668"/>
                <a:gd name="T29" fmla="*/ 316 h 440"/>
                <a:gd name="T30" fmla="*/ 113 w 668"/>
                <a:gd name="T31" fmla="*/ 419 h 440"/>
                <a:gd name="T32" fmla="*/ 326 w 668"/>
                <a:gd name="T33" fmla="*/ 420 h 440"/>
                <a:gd name="T34" fmla="*/ 365 w 668"/>
                <a:gd name="T35" fmla="*/ 440 h 440"/>
                <a:gd name="T36" fmla="*/ 411 w 668"/>
                <a:gd name="T37" fmla="*/ 394 h 440"/>
                <a:gd name="T38" fmla="*/ 365 w 668"/>
                <a:gd name="T39" fmla="*/ 347 h 440"/>
                <a:gd name="T40" fmla="*/ 324 w 668"/>
                <a:gd name="T41" fmla="*/ 372 h 440"/>
                <a:gd name="T42" fmla="*/ 128 w 668"/>
                <a:gd name="T43" fmla="*/ 372 h 440"/>
                <a:gd name="T44" fmla="*/ 120 w 668"/>
                <a:gd name="T45" fmla="*/ 371 h 440"/>
                <a:gd name="T46" fmla="*/ 51 w 668"/>
                <a:gd name="T47" fmla="*/ 305 h 440"/>
                <a:gd name="T48" fmla="*/ 50 w 668"/>
                <a:gd name="T49" fmla="*/ 296 h 440"/>
                <a:gd name="T50" fmla="*/ 49 w 668"/>
                <a:gd name="T51" fmla="*/ 281 h 440"/>
                <a:gd name="T52" fmla="*/ 49 w 668"/>
                <a:gd name="T53" fmla="*/ 279 h 440"/>
                <a:gd name="T54" fmla="*/ 50 w 668"/>
                <a:gd name="T55" fmla="*/ 275 h 440"/>
                <a:gd name="T56" fmla="*/ 111 w 668"/>
                <a:gd name="T57" fmla="*/ 205 h 440"/>
                <a:gd name="T58" fmla="*/ 130 w 668"/>
                <a:gd name="T59" fmla="*/ 184 h 440"/>
                <a:gd name="T60" fmla="*/ 218 w 668"/>
                <a:gd name="T61" fmla="*/ 130 h 440"/>
                <a:gd name="T62" fmla="*/ 225 w 668"/>
                <a:gd name="T63" fmla="*/ 130 h 440"/>
                <a:gd name="T64" fmla="*/ 249 w 668"/>
                <a:gd name="T65" fmla="*/ 117 h 440"/>
                <a:gd name="T66" fmla="*/ 352 w 668"/>
                <a:gd name="T67" fmla="*/ 51 h 440"/>
                <a:gd name="T68" fmla="*/ 362 w 668"/>
                <a:gd name="T69" fmla="*/ 49 h 440"/>
                <a:gd name="T70" fmla="*/ 382 w 668"/>
                <a:gd name="T71" fmla="*/ 49 h 440"/>
                <a:gd name="T72" fmla="*/ 391 w 668"/>
                <a:gd name="T73" fmla="*/ 50 h 440"/>
                <a:gd name="T74" fmla="*/ 404 w 668"/>
                <a:gd name="T75" fmla="*/ 52 h 440"/>
                <a:gd name="T76" fmla="*/ 523 w 668"/>
                <a:gd name="T77" fmla="*/ 178 h 440"/>
                <a:gd name="T78" fmla="*/ 548 w 668"/>
                <a:gd name="T79" fmla="*/ 203 h 440"/>
                <a:gd name="T80" fmla="*/ 617 w 668"/>
                <a:gd name="T81" fmla="*/ 268 h 440"/>
                <a:gd name="T82" fmla="*/ 619 w 668"/>
                <a:gd name="T83" fmla="*/ 277 h 440"/>
                <a:gd name="T84" fmla="*/ 619 w 668"/>
                <a:gd name="T85" fmla="*/ 293 h 440"/>
                <a:gd name="T86" fmla="*/ 618 w 668"/>
                <a:gd name="T87" fmla="*/ 301 h 440"/>
                <a:gd name="T88" fmla="*/ 552 w 668"/>
                <a:gd name="T89" fmla="*/ 370 h 440"/>
                <a:gd name="T90" fmla="*/ 543 w 668"/>
                <a:gd name="T91" fmla="*/ 372 h 440"/>
                <a:gd name="T92" fmla="*/ 539 w 668"/>
                <a:gd name="T93" fmla="*/ 372 h 440"/>
                <a:gd name="T94" fmla="*/ 498 w 668"/>
                <a:gd name="T95" fmla="*/ 347 h 440"/>
                <a:gd name="T96" fmla="*/ 451 w 668"/>
                <a:gd name="T97" fmla="*/ 394 h 440"/>
                <a:gd name="T98" fmla="*/ 498 w 668"/>
                <a:gd name="T99" fmla="*/ 440 h 440"/>
                <a:gd name="T100" fmla="*/ 536 w 668"/>
                <a:gd name="T101" fmla="*/ 421 h 440"/>
                <a:gd name="T102" fmla="*/ 543 w 668"/>
                <a:gd name="T103" fmla="*/ 421 h 440"/>
                <a:gd name="T104" fmla="*/ 550 w 668"/>
                <a:gd name="T105" fmla="*/ 420 h 440"/>
                <a:gd name="T106" fmla="*/ 562 w 668"/>
                <a:gd name="T107" fmla="*/ 418 h 440"/>
                <a:gd name="T108" fmla="*/ 666 w 668"/>
                <a:gd name="T109" fmla="*/ 309 h 440"/>
                <a:gd name="T110" fmla="*/ 668 w 668"/>
                <a:gd name="T111" fmla="*/ 279 h 440"/>
                <a:gd name="T112" fmla="*/ 667 w 668"/>
                <a:gd name="T113" fmla="*/ 27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68" h="440">
                  <a:moveTo>
                    <a:pt x="667" y="270"/>
                  </a:moveTo>
                  <a:cubicBezTo>
                    <a:pt x="666" y="266"/>
                    <a:pt x="665" y="262"/>
                    <a:pt x="665" y="258"/>
                  </a:cubicBezTo>
                  <a:cubicBezTo>
                    <a:pt x="654" y="210"/>
                    <a:pt x="616" y="170"/>
                    <a:pt x="569" y="158"/>
                  </a:cubicBezTo>
                  <a:cubicBezTo>
                    <a:pt x="552" y="80"/>
                    <a:pt x="493" y="20"/>
                    <a:pt x="414" y="4"/>
                  </a:cubicBezTo>
                  <a:cubicBezTo>
                    <a:pt x="408" y="3"/>
                    <a:pt x="403" y="2"/>
                    <a:pt x="397" y="2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57" y="1"/>
                    <a:pt x="357" y="1"/>
                    <a:pt x="357" y="1"/>
                  </a:cubicBezTo>
                  <a:cubicBezTo>
                    <a:pt x="353" y="1"/>
                    <a:pt x="349" y="2"/>
                    <a:pt x="345" y="3"/>
                  </a:cubicBezTo>
                  <a:cubicBezTo>
                    <a:pt x="291" y="11"/>
                    <a:pt x="248" y="37"/>
                    <a:pt x="216" y="80"/>
                  </a:cubicBezTo>
                  <a:cubicBezTo>
                    <a:pt x="158" y="73"/>
                    <a:pt x="104" y="108"/>
                    <a:pt x="86" y="162"/>
                  </a:cubicBezTo>
                  <a:cubicBezTo>
                    <a:pt x="40" y="181"/>
                    <a:pt x="11" y="216"/>
                    <a:pt x="2" y="266"/>
                  </a:cubicBezTo>
                  <a:cubicBezTo>
                    <a:pt x="2" y="268"/>
                    <a:pt x="1" y="271"/>
                    <a:pt x="1" y="273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1" y="303"/>
                    <a:pt x="1" y="303"/>
                    <a:pt x="1" y="303"/>
                  </a:cubicBezTo>
                  <a:cubicBezTo>
                    <a:pt x="2" y="307"/>
                    <a:pt x="3" y="312"/>
                    <a:pt x="4" y="316"/>
                  </a:cubicBezTo>
                  <a:cubicBezTo>
                    <a:pt x="15" y="369"/>
                    <a:pt x="59" y="410"/>
                    <a:pt x="113" y="419"/>
                  </a:cubicBezTo>
                  <a:cubicBezTo>
                    <a:pt x="326" y="420"/>
                    <a:pt x="326" y="420"/>
                    <a:pt x="326" y="420"/>
                  </a:cubicBezTo>
                  <a:cubicBezTo>
                    <a:pt x="334" y="432"/>
                    <a:pt x="349" y="440"/>
                    <a:pt x="365" y="440"/>
                  </a:cubicBezTo>
                  <a:cubicBezTo>
                    <a:pt x="391" y="440"/>
                    <a:pt x="411" y="420"/>
                    <a:pt x="411" y="394"/>
                  </a:cubicBezTo>
                  <a:cubicBezTo>
                    <a:pt x="411" y="368"/>
                    <a:pt x="391" y="347"/>
                    <a:pt x="365" y="347"/>
                  </a:cubicBezTo>
                  <a:cubicBezTo>
                    <a:pt x="347" y="347"/>
                    <a:pt x="331" y="357"/>
                    <a:pt x="324" y="372"/>
                  </a:cubicBezTo>
                  <a:cubicBezTo>
                    <a:pt x="128" y="372"/>
                    <a:pt x="128" y="372"/>
                    <a:pt x="128" y="372"/>
                  </a:cubicBezTo>
                  <a:cubicBezTo>
                    <a:pt x="120" y="371"/>
                    <a:pt x="120" y="371"/>
                    <a:pt x="120" y="371"/>
                  </a:cubicBezTo>
                  <a:cubicBezTo>
                    <a:pt x="87" y="366"/>
                    <a:pt x="58" y="339"/>
                    <a:pt x="51" y="305"/>
                  </a:cubicBezTo>
                  <a:cubicBezTo>
                    <a:pt x="51" y="302"/>
                    <a:pt x="50" y="299"/>
                    <a:pt x="50" y="296"/>
                  </a:cubicBezTo>
                  <a:cubicBezTo>
                    <a:pt x="49" y="281"/>
                    <a:pt x="49" y="281"/>
                    <a:pt x="49" y="281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8"/>
                    <a:pt x="50" y="276"/>
                    <a:pt x="50" y="275"/>
                  </a:cubicBezTo>
                  <a:cubicBezTo>
                    <a:pt x="57" y="239"/>
                    <a:pt x="76" y="216"/>
                    <a:pt x="111" y="205"/>
                  </a:cubicBezTo>
                  <a:cubicBezTo>
                    <a:pt x="121" y="201"/>
                    <a:pt x="128" y="194"/>
                    <a:pt x="130" y="184"/>
                  </a:cubicBezTo>
                  <a:cubicBezTo>
                    <a:pt x="139" y="146"/>
                    <a:pt x="179" y="120"/>
                    <a:pt x="218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31" y="130"/>
                    <a:pt x="241" y="129"/>
                    <a:pt x="249" y="117"/>
                  </a:cubicBezTo>
                  <a:cubicBezTo>
                    <a:pt x="274" y="80"/>
                    <a:pt x="308" y="58"/>
                    <a:pt x="352" y="51"/>
                  </a:cubicBezTo>
                  <a:cubicBezTo>
                    <a:pt x="356" y="50"/>
                    <a:pt x="359" y="50"/>
                    <a:pt x="362" y="49"/>
                  </a:cubicBezTo>
                  <a:cubicBezTo>
                    <a:pt x="382" y="49"/>
                    <a:pt x="382" y="49"/>
                    <a:pt x="382" y="49"/>
                  </a:cubicBezTo>
                  <a:cubicBezTo>
                    <a:pt x="391" y="50"/>
                    <a:pt x="391" y="50"/>
                    <a:pt x="391" y="50"/>
                  </a:cubicBezTo>
                  <a:cubicBezTo>
                    <a:pt x="396" y="51"/>
                    <a:pt x="400" y="51"/>
                    <a:pt x="404" y="52"/>
                  </a:cubicBezTo>
                  <a:cubicBezTo>
                    <a:pt x="467" y="65"/>
                    <a:pt x="514" y="114"/>
                    <a:pt x="523" y="178"/>
                  </a:cubicBezTo>
                  <a:cubicBezTo>
                    <a:pt x="525" y="191"/>
                    <a:pt x="535" y="201"/>
                    <a:pt x="548" y="203"/>
                  </a:cubicBezTo>
                  <a:cubicBezTo>
                    <a:pt x="581" y="208"/>
                    <a:pt x="610" y="235"/>
                    <a:pt x="617" y="268"/>
                  </a:cubicBezTo>
                  <a:cubicBezTo>
                    <a:pt x="618" y="271"/>
                    <a:pt x="618" y="274"/>
                    <a:pt x="619" y="277"/>
                  </a:cubicBezTo>
                  <a:cubicBezTo>
                    <a:pt x="619" y="293"/>
                    <a:pt x="619" y="293"/>
                    <a:pt x="619" y="293"/>
                  </a:cubicBezTo>
                  <a:cubicBezTo>
                    <a:pt x="618" y="301"/>
                    <a:pt x="618" y="301"/>
                    <a:pt x="618" y="301"/>
                  </a:cubicBezTo>
                  <a:cubicBezTo>
                    <a:pt x="612" y="335"/>
                    <a:pt x="586" y="363"/>
                    <a:pt x="552" y="370"/>
                  </a:cubicBezTo>
                  <a:cubicBezTo>
                    <a:pt x="549" y="371"/>
                    <a:pt x="546" y="371"/>
                    <a:pt x="543" y="372"/>
                  </a:cubicBezTo>
                  <a:cubicBezTo>
                    <a:pt x="539" y="372"/>
                    <a:pt x="539" y="372"/>
                    <a:pt x="539" y="372"/>
                  </a:cubicBezTo>
                  <a:cubicBezTo>
                    <a:pt x="531" y="357"/>
                    <a:pt x="516" y="347"/>
                    <a:pt x="498" y="347"/>
                  </a:cubicBezTo>
                  <a:cubicBezTo>
                    <a:pt x="472" y="347"/>
                    <a:pt x="451" y="368"/>
                    <a:pt x="451" y="394"/>
                  </a:cubicBezTo>
                  <a:cubicBezTo>
                    <a:pt x="451" y="420"/>
                    <a:pt x="472" y="440"/>
                    <a:pt x="498" y="440"/>
                  </a:cubicBezTo>
                  <a:cubicBezTo>
                    <a:pt x="514" y="440"/>
                    <a:pt x="527" y="433"/>
                    <a:pt x="536" y="421"/>
                  </a:cubicBezTo>
                  <a:cubicBezTo>
                    <a:pt x="543" y="421"/>
                    <a:pt x="543" y="421"/>
                    <a:pt x="543" y="421"/>
                  </a:cubicBezTo>
                  <a:cubicBezTo>
                    <a:pt x="550" y="420"/>
                    <a:pt x="550" y="420"/>
                    <a:pt x="550" y="420"/>
                  </a:cubicBezTo>
                  <a:cubicBezTo>
                    <a:pt x="554" y="419"/>
                    <a:pt x="558" y="418"/>
                    <a:pt x="562" y="418"/>
                  </a:cubicBezTo>
                  <a:cubicBezTo>
                    <a:pt x="616" y="406"/>
                    <a:pt x="657" y="363"/>
                    <a:pt x="666" y="309"/>
                  </a:cubicBezTo>
                  <a:cubicBezTo>
                    <a:pt x="668" y="279"/>
                    <a:pt x="668" y="279"/>
                    <a:pt x="668" y="279"/>
                  </a:cubicBezTo>
                  <a:lnTo>
                    <a:pt x="667" y="2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4267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596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BMC</a:t>
            </a:r>
            <a:r>
              <a:rPr lang="zh-CN" altLang="en-US" dirty="0">
                <a:sym typeface="Huawei Sans" panose="020C0503030203020204" pitchFamily="34" charset="0"/>
              </a:rPr>
              <a:t>介绍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000" dirty="0">
                <a:sym typeface="Huawei Sans" panose="020C0503030203020204" pitchFamily="34" charset="0"/>
              </a:rPr>
              <a:t>BMC</a:t>
            </a:r>
            <a:r>
              <a:rPr lang="zh-CN" altLang="en-US" sz="2000" dirty="0">
                <a:sym typeface="Huawei Sans" panose="020C0503030203020204" pitchFamily="34" charset="0"/>
              </a:rPr>
              <a:t>定义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pPr lvl="1"/>
            <a:r>
              <a:rPr lang="en-US" altLang="zh-CN" sz="1800" dirty="0"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Baseboard Management Controller</a:t>
            </a:r>
            <a:r>
              <a:rPr lang="zh-CN" altLang="en-US" sz="1800" dirty="0">
                <a:sym typeface="Huawei Sans" panose="020C0503030203020204" pitchFamily="34" charset="0"/>
              </a:rPr>
              <a:t>，主板管理控制单元，是</a:t>
            </a:r>
            <a:r>
              <a:rPr lang="en-US" altLang="zh-CN" sz="1800" dirty="0">
                <a:sym typeface="Huawei Sans" panose="020C0503030203020204" pitchFamily="34" charset="0"/>
              </a:rPr>
              <a:t>IPMI</a:t>
            </a:r>
            <a:r>
              <a:rPr lang="zh-CN" altLang="en-US" sz="1800" dirty="0">
                <a:sym typeface="Huawei Sans" panose="020C0503030203020204" pitchFamily="34" charset="0"/>
              </a:rPr>
              <a:t>规范的核心，负责各路传感器的信号采集、处理、储存，以及各种器件运行状态的监控。</a:t>
            </a:r>
            <a:r>
              <a:rPr lang="en-US" altLang="zh-CN" sz="1800" dirty="0"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ym typeface="Huawei Sans" panose="020C0503030203020204" pitchFamily="34" charset="0"/>
              </a:rPr>
              <a:t>向机框管理板提供被管理对象的硬件状态及告警等信息，从而实现机框管理模块对被管理对象的设备管理功能</a:t>
            </a:r>
            <a:endParaRPr lang="en-US" altLang="zh-CN" sz="1800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908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sym typeface="Huawei Sans" panose="020C0503030203020204" pitchFamily="34" charset="0"/>
              </a:rPr>
              <a:t>iBMC</a:t>
            </a:r>
            <a:r>
              <a:rPr lang="zh-CN" altLang="en-US" dirty="0">
                <a:sym typeface="Huawei Sans" panose="020C0503030203020204" pitchFamily="34" charset="0"/>
              </a:rPr>
              <a:t>介绍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800" dirty="0">
                <a:sym typeface="Huawei Sans" panose="020C0503030203020204" pitchFamily="34" charset="0"/>
              </a:rPr>
              <a:t>华为服务器智能管理系统（</a:t>
            </a:r>
            <a:r>
              <a:rPr lang="en-US" altLang="zh-CN" sz="1800" dirty="0">
                <a:sym typeface="Huawei Sans" panose="020C0503030203020204" pitchFamily="34" charset="0"/>
              </a:rPr>
              <a:t>Huawei Intelligent Baseboard Management Controller</a:t>
            </a:r>
            <a:r>
              <a:rPr lang="zh-CN" altLang="en-US" sz="1800" dirty="0">
                <a:sym typeface="Huawei Sans" panose="020C0503030203020204" pitchFamily="34" charset="0"/>
              </a:rPr>
              <a:t>，</a:t>
            </a:r>
            <a:r>
              <a:rPr lang="en-US" altLang="zh-CN" sz="1800" dirty="0" err="1">
                <a:sym typeface="Huawei Sans" panose="020C0503030203020204" pitchFamily="34" charset="0"/>
              </a:rPr>
              <a:t>iBMC</a:t>
            </a:r>
            <a:r>
              <a:rPr lang="zh-CN" altLang="en-US" sz="1800" dirty="0">
                <a:sym typeface="Huawei Sans" panose="020C0503030203020204" pitchFamily="34" charset="0"/>
              </a:rPr>
              <a:t>）是具有完全自主知识产权，面向服务器全生命周期的服务器嵌入式管理系统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703FD4DD-4963-44AD-8321-5335B4F653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959488"/>
              </p:ext>
            </p:extLst>
          </p:nvPr>
        </p:nvGraphicFramePr>
        <p:xfrm>
          <a:off x="2956312" y="2004122"/>
          <a:ext cx="6279376" cy="4186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5548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服务器介绍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服务器关键技术</a:t>
            </a:r>
          </a:p>
          <a:p>
            <a:pPr lvl="1">
              <a:buSzPct val="60000"/>
              <a:buFont typeface="Wingdings" panose="05000000000000000000" pitchFamily="2" charset="2"/>
              <a:buChar char="p"/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介绍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SzPct val="60000"/>
              <a:buFont typeface="Wingdings" panose="05000000000000000000" pitchFamily="2" charset="2"/>
              <a:buChar char="n"/>
            </a:pPr>
            <a:r>
              <a:rPr lang="en-US" altLang="zh-CN" sz="1800" dirty="0">
                <a:sym typeface="Huawei Sans" panose="020C0503030203020204" pitchFamily="34" charset="0"/>
              </a:rPr>
              <a:t>BIOS</a:t>
            </a:r>
          </a:p>
          <a:p>
            <a:pPr marL="0" indent="0">
              <a:buNone/>
            </a:pPr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6897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Huawei Sans" panose="020C0503030203020204" pitchFamily="34" charset="0"/>
              </a:rPr>
              <a:t>BIOS</a:t>
            </a:r>
            <a:r>
              <a:rPr lang="zh-CN" altLang="en-US" dirty="0">
                <a:sym typeface="Huawei Sans" panose="020C0503030203020204" pitchFamily="34" charset="0"/>
              </a:rPr>
              <a:t>简介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000" dirty="0">
                <a:sym typeface="Huawei Sans" panose="020C0503030203020204" pitchFamily="34" charset="0"/>
              </a:rPr>
              <a:t>BIOS</a:t>
            </a:r>
            <a:r>
              <a:rPr lang="zh-CN" altLang="en-US" sz="2000" dirty="0">
                <a:sym typeface="Huawei Sans" panose="020C0503030203020204" pitchFamily="34" charset="0"/>
              </a:rPr>
              <a:t>：</a:t>
            </a:r>
            <a:r>
              <a:rPr lang="en-US" altLang="zh-CN" sz="2000" dirty="0">
                <a:sym typeface="Huawei Sans" panose="020C0503030203020204" pitchFamily="34" charset="0"/>
              </a:rPr>
              <a:t>Basic </a:t>
            </a:r>
            <a:r>
              <a:rPr lang="en-US" altLang="zh-CN" sz="2000" dirty="0" err="1">
                <a:sym typeface="Huawei Sans" panose="020C0503030203020204" pitchFamily="34" charset="0"/>
              </a:rPr>
              <a:t>Input/Output</a:t>
            </a:r>
            <a:r>
              <a:rPr lang="en-US" altLang="zh-CN" sz="2000" dirty="0">
                <a:sym typeface="Huawei Sans" panose="020C0503030203020204" pitchFamily="34" charset="0"/>
              </a:rPr>
              <a:t> System</a:t>
            </a:r>
            <a:r>
              <a:rPr lang="zh-CN" altLang="en-US" sz="2000" dirty="0">
                <a:sym typeface="Huawei Sans" panose="020C0503030203020204" pitchFamily="34" charset="0"/>
              </a:rPr>
              <a:t>，基本输入输出系统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r>
              <a:rPr lang="en-US" altLang="zh-CN" sz="2000" dirty="0">
                <a:sym typeface="Huawei Sans" panose="020C0503030203020204" pitchFamily="34" charset="0"/>
              </a:rPr>
              <a:t>BIOS</a:t>
            </a:r>
            <a:r>
              <a:rPr lang="zh-CN" altLang="en-US" sz="2000" dirty="0">
                <a:sym typeface="Huawei Sans" panose="020C0503030203020204" pitchFamily="34" charset="0"/>
              </a:rPr>
              <a:t>实际上是固化到计算机中的一组程序，为计算机系统提供最底层的、最直接的硬件控制服务，解决硬件的实时需求</a:t>
            </a:r>
            <a:endParaRPr lang="en-US" altLang="zh-CN" sz="20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2207853" y="5618182"/>
            <a:ext cx="3846858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7" name="Line 11"/>
          <p:cNvSpPr>
            <a:spLocks noChangeShapeType="1"/>
          </p:cNvSpPr>
          <p:nvPr/>
        </p:nvSpPr>
        <p:spPr bwMode="auto">
          <a:xfrm>
            <a:off x="2221377" y="3683352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8" name="Line 13"/>
          <p:cNvSpPr>
            <a:spLocks noChangeShapeType="1"/>
          </p:cNvSpPr>
          <p:nvPr/>
        </p:nvSpPr>
        <p:spPr bwMode="auto">
          <a:xfrm>
            <a:off x="2221377" y="3184737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9" name="Line 29"/>
          <p:cNvSpPr>
            <a:spLocks noChangeShapeType="1"/>
          </p:cNvSpPr>
          <p:nvPr/>
        </p:nvSpPr>
        <p:spPr bwMode="auto">
          <a:xfrm>
            <a:off x="2207853" y="5603372"/>
            <a:ext cx="0" cy="498614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0" name="Line 31"/>
          <p:cNvSpPr>
            <a:spLocks noChangeShapeType="1"/>
          </p:cNvSpPr>
          <p:nvPr/>
        </p:nvSpPr>
        <p:spPr bwMode="auto">
          <a:xfrm>
            <a:off x="6054711" y="2686123"/>
            <a:ext cx="0" cy="1567432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1" name="Line 33"/>
          <p:cNvSpPr>
            <a:spLocks noChangeShapeType="1"/>
          </p:cNvSpPr>
          <p:nvPr/>
        </p:nvSpPr>
        <p:spPr bwMode="auto">
          <a:xfrm>
            <a:off x="2221377" y="4253555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2" name="Line 36"/>
          <p:cNvSpPr>
            <a:spLocks noChangeShapeType="1"/>
          </p:cNvSpPr>
          <p:nvPr/>
        </p:nvSpPr>
        <p:spPr bwMode="auto">
          <a:xfrm>
            <a:off x="2221377" y="2686123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3" name="Line 38"/>
          <p:cNvSpPr>
            <a:spLocks noChangeShapeType="1"/>
          </p:cNvSpPr>
          <p:nvPr/>
        </p:nvSpPr>
        <p:spPr bwMode="auto">
          <a:xfrm>
            <a:off x="2207853" y="6101986"/>
            <a:ext cx="3846858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4" name="Line 39"/>
          <p:cNvSpPr>
            <a:spLocks noChangeShapeType="1"/>
          </p:cNvSpPr>
          <p:nvPr/>
        </p:nvSpPr>
        <p:spPr bwMode="auto">
          <a:xfrm>
            <a:off x="6054711" y="5603372"/>
            <a:ext cx="0" cy="498614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5" name="Line 42"/>
          <p:cNvSpPr>
            <a:spLocks noChangeShapeType="1"/>
          </p:cNvSpPr>
          <p:nvPr/>
        </p:nvSpPr>
        <p:spPr bwMode="auto">
          <a:xfrm>
            <a:off x="2221377" y="2686123"/>
            <a:ext cx="0" cy="1567432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6" name="Line 43"/>
          <p:cNvSpPr>
            <a:spLocks noChangeShapeType="1"/>
          </p:cNvSpPr>
          <p:nvPr/>
        </p:nvSpPr>
        <p:spPr bwMode="auto">
          <a:xfrm>
            <a:off x="2221377" y="4686744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7" name="Line 44"/>
          <p:cNvSpPr>
            <a:spLocks noChangeShapeType="1"/>
          </p:cNvSpPr>
          <p:nvPr/>
        </p:nvSpPr>
        <p:spPr bwMode="auto">
          <a:xfrm>
            <a:off x="2221377" y="5176430"/>
            <a:ext cx="3833334" cy="0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2221377" y="4679072"/>
            <a:ext cx="0" cy="497358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19" name="Line 46"/>
          <p:cNvSpPr>
            <a:spLocks noChangeShapeType="1"/>
          </p:cNvSpPr>
          <p:nvPr/>
        </p:nvSpPr>
        <p:spPr bwMode="auto">
          <a:xfrm>
            <a:off x="6054711" y="4679072"/>
            <a:ext cx="0" cy="497358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20" name="AutoShape 49"/>
          <p:cNvSpPr>
            <a:spLocks noChangeArrowheads="1"/>
          </p:cNvSpPr>
          <p:nvPr/>
        </p:nvSpPr>
        <p:spPr bwMode="auto">
          <a:xfrm>
            <a:off x="3878953" y="4221587"/>
            <a:ext cx="401833" cy="508658"/>
          </a:xfrm>
          <a:prstGeom prst="upDownArrow">
            <a:avLst>
              <a:gd name="adj1" fmla="val 30065"/>
              <a:gd name="adj2" fmla="val 27092"/>
            </a:avLst>
          </a:prstGeom>
          <a:noFill/>
          <a:ln w="19050" algn="ctr">
            <a:solidFill>
              <a:srgbClr val="00B0F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33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tIns="82800" bIns="8280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22" name="Line 51"/>
          <p:cNvSpPr>
            <a:spLocks noChangeShapeType="1"/>
          </p:cNvSpPr>
          <p:nvPr/>
        </p:nvSpPr>
        <p:spPr bwMode="auto">
          <a:xfrm>
            <a:off x="4083944" y="4679072"/>
            <a:ext cx="0" cy="497358"/>
          </a:xfrm>
          <a:prstGeom prst="line">
            <a:avLst/>
          </a:prstGeom>
          <a:noFill/>
          <a:ln w="19050">
            <a:solidFill>
              <a:srgbClr val="00B0F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tIns="82800" bIns="82800" anchor="ctr">
            <a:spAutoFit/>
          </a:bodyPr>
          <a:lstStyle/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 bwMode="auto">
          <a:xfrm>
            <a:off x="7768897" y="3288139"/>
            <a:ext cx="3583687" cy="20276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</a:t>
            </a:r>
            <a:r>
              <a:rPr lang="en-US" altLang="zh-CN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BIOS</a:t>
            </a:r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功能：</a:t>
            </a:r>
            <a:endParaRPr lang="en-US" altLang="zh-CN" sz="18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altLang="zh-CN" sz="18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检测和初始化硬件</a:t>
            </a:r>
            <a:endParaRPr lang="en-US" altLang="zh-CN" sz="18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操作系统引导</a:t>
            </a:r>
            <a:endParaRPr lang="en-US" altLang="zh-CN" sz="18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高级电源管理</a:t>
            </a:r>
            <a:endParaRPr lang="en-US" altLang="zh-CN" sz="1800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en-US" altLang="zh-CN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  <a:p>
            <a:endParaRPr lang="zh-CN" altLang="en-US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 bwMode="auto">
          <a:xfrm>
            <a:off x="3220159" y="2758995"/>
            <a:ext cx="1822246" cy="365658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94DAE2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应用程序</a:t>
            </a:r>
          </a:p>
        </p:txBody>
      </p:sp>
      <p:sp>
        <p:nvSpPr>
          <p:cNvPr id="25" name="文本框 24"/>
          <p:cNvSpPr txBox="1"/>
          <p:nvPr/>
        </p:nvSpPr>
        <p:spPr bwMode="auto">
          <a:xfrm>
            <a:off x="3411860" y="3251903"/>
            <a:ext cx="1344168" cy="365658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94DAE2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 操作环境</a:t>
            </a:r>
          </a:p>
        </p:txBody>
      </p:sp>
      <p:sp>
        <p:nvSpPr>
          <p:cNvPr id="26" name="文本框 25"/>
          <p:cNvSpPr txBox="1"/>
          <p:nvPr/>
        </p:nvSpPr>
        <p:spPr bwMode="auto">
          <a:xfrm>
            <a:off x="3175625" y="3776095"/>
            <a:ext cx="1822246" cy="365658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94DAE2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操作系统内核</a:t>
            </a:r>
          </a:p>
        </p:txBody>
      </p:sp>
      <p:sp>
        <p:nvSpPr>
          <p:cNvPr id="27" name="文本框 26"/>
          <p:cNvSpPr txBox="1"/>
          <p:nvPr/>
        </p:nvSpPr>
        <p:spPr bwMode="auto">
          <a:xfrm>
            <a:off x="4383588" y="4748757"/>
            <a:ext cx="1333390" cy="365658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00B0F0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硬件驱动</a:t>
            </a:r>
          </a:p>
        </p:txBody>
      </p:sp>
      <p:sp>
        <p:nvSpPr>
          <p:cNvPr id="28" name="文本框 27"/>
          <p:cNvSpPr txBox="1"/>
          <p:nvPr/>
        </p:nvSpPr>
        <p:spPr bwMode="auto">
          <a:xfrm>
            <a:off x="3542051" y="5680195"/>
            <a:ext cx="1096558" cy="365658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00B0F0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1800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硬件</a:t>
            </a:r>
          </a:p>
        </p:txBody>
      </p:sp>
      <p:sp>
        <p:nvSpPr>
          <p:cNvPr id="30" name="文本框 29"/>
          <p:cNvSpPr txBox="1"/>
          <p:nvPr/>
        </p:nvSpPr>
        <p:spPr bwMode="auto">
          <a:xfrm>
            <a:off x="2669403" y="4747449"/>
            <a:ext cx="1114898" cy="365657"/>
          </a:xfrm>
          <a:prstGeom prst="rect">
            <a:avLst/>
          </a:prstGeom>
          <a:solidFill>
            <a:srgbClr val="94DAE2"/>
          </a:solidFill>
          <a:ln w="9525" algn="ctr">
            <a:solidFill>
              <a:srgbClr val="00B0F0"/>
            </a:solidFill>
            <a:miter lim="800000"/>
            <a:headEnd/>
            <a:tailEnd/>
          </a:ln>
        </p:spPr>
        <p:txBody>
          <a:bodyPr vert="horz" wrap="square" lIns="87802" tIns="43901" rIns="87802" bIns="43901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dirty="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rPr>
              <a:t>BIOS</a:t>
            </a:r>
            <a:endParaRPr lang="zh-CN" altLang="en-US" dirty="0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  <p:sp>
        <p:nvSpPr>
          <p:cNvPr id="31" name="AutoShape 49"/>
          <p:cNvSpPr>
            <a:spLocks noChangeArrowheads="1"/>
          </p:cNvSpPr>
          <p:nvPr/>
        </p:nvSpPr>
        <p:spPr bwMode="auto">
          <a:xfrm>
            <a:off x="3889414" y="5138603"/>
            <a:ext cx="401833" cy="508658"/>
          </a:xfrm>
          <a:prstGeom prst="upDownArrow">
            <a:avLst>
              <a:gd name="adj1" fmla="val 30065"/>
              <a:gd name="adj2" fmla="val 27092"/>
            </a:avLst>
          </a:prstGeom>
          <a:noFill/>
          <a:ln w="19050" algn="ctr">
            <a:solidFill>
              <a:srgbClr val="00B0F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33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13500000" sx="75000" sy="75000" algn="tl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tIns="82800" bIns="8280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latin typeface="Huawei Sans" panose="020C0503030203020204" pitchFamily="34" charset="0"/>
              <a:ea typeface="方正兰亭黑简体" panose="02000000000000000000" pitchFamily="2" charset="-122"/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5908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（多选）以下关于华为服务器网卡的描述，正确的是哪些项？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板载网卡集成在服务器主板的</a:t>
            </a:r>
            <a:r>
              <a:rPr lang="en-US" altLang="zh-CN" dirty="0" err="1">
                <a:sym typeface="Huawei Sans" panose="020C0503030203020204" pitchFamily="34" charset="0"/>
              </a:rPr>
              <a:t>PCH</a:t>
            </a:r>
            <a:r>
              <a:rPr lang="zh-CN" altLang="en-US" dirty="0">
                <a:sym typeface="Huawei Sans" panose="020C0503030203020204" pitchFamily="34" charset="0"/>
              </a:rPr>
              <a:t>芯片中，不可更换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华为自研的</a:t>
            </a:r>
            <a:r>
              <a:rPr lang="en-US" altLang="zh-CN" dirty="0" err="1">
                <a:sym typeface="Huawei Sans" panose="020C0503030203020204" pitchFamily="34" charset="0"/>
              </a:rPr>
              <a:t>PCIe</a:t>
            </a:r>
            <a:r>
              <a:rPr lang="zh-CN" altLang="en-US" dirty="0">
                <a:sym typeface="Huawei Sans" panose="020C0503030203020204" pitchFamily="34" charset="0"/>
              </a:rPr>
              <a:t>标卡网卡，可以配置在标准</a:t>
            </a:r>
            <a:r>
              <a:rPr lang="en-US" altLang="zh-CN" dirty="0" err="1">
                <a:sym typeface="Huawei Sans" panose="020C0503030203020204" pitchFamily="34" charset="0"/>
              </a:rPr>
              <a:t>PCIe</a:t>
            </a:r>
            <a:r>
              <a:rPr lang="zh-CN" altLang="en-US" dirty="0">
                <a:sym typeface="Huawei Sans" panose="020C0503030203020204" pitchFamily="34" charset="0"/>
              </a:rPr>
              <a:t>插槽中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灵活</a:t>
            </a:r>
            <a:r>
              <a:rPr lang="en-US" altLang="zh-CN" dirty="0">
                <a:sym typeface="Huawei Sans" panose="020C0503030203020204" pitchFamily="34" charset="0"/>
              </a:rPr>
              <a:t>IO</a:t>
            </a:r>
            <a:r>
              <a:rPr lang="zh-CN" altLang="en-US" dirty="0">
                <a:sym typeface="Huawei Sans" panose="020C0503030203020204" pitchFamily="34" charset="0"/>
              </a:rPr>
              <a:t>插卡集成在服务器面板上，可用于前端业务连接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en-US" altLang="zh-CN" dirty="0" err="1">
                <a:sym typeface="Huawei Sans" panose="020C0503030203020204" pitchFamily="34" charset="0"/>
              </a:rPr>
              <a:t>Mezz</a:t>
            </a:r>
            <a:r>
              <a:rPr lang="zh-CN" altLang="en-US" dirty="0">
                <a:sym typeface="Huawei Sans" panose="020C0503030203020204" pitchFamily="34" charset="0"/>
              </a:rPr>
              <a:t>卡可用于华为机架服务器</a:t>
            </a:r>
            <a:endParaRPr lang="en-US" altLang="zh-CN" dirty="0">
              <a:sym typeface="Huawei Sans" panose="020C0503030203020204" pitchFamily="34" charset="0"/>
            </a:endParaRPr>
          </a:p>
          <a:p>
            <a:r>
              <a:rPr lang="zh-CN" altLang="en-US" dirty="0">
                <a:sym typeface="Huawei Sans" panose="020C0503030203020204" pitchFamily="34" charset="0"/>
              </a:rPr>
              <a:t>（判断）主板管理控制单元（</a:t>
            </a:r>
            <a:r>
              <a:rPr lang="en-US" altLang="zh-CN" dirty="0">
                <a:sym typeface="Huawei Sans" panose="020C0503030203020204" pitchFamily="34" charset="0"/>
              </a:rPr>
              <a:t>BMC</a:t>
            </a:r>
            <a:r>
              <a:rPr lang="zh-CN" altLang="en-US" dirty="0">
                <a:sym typeface="Huawei Sans" panose="020C0503030203020204" pitchFamily="34" charset="0"/>
              </a:rPr>
              <a:t>）是</a:t>
            </a:r>
            <a:r>
              <a:rPr lang="en-US" altLang="zh-CN" dirty="0" err="1">
                <a:sym typeface="Huawei Sans" panose="020C0503030203020204" pitchFamily="34" charset="0"/>
              </a:rPr>
              <a:t>IPMI</a:t>
            </a:r>
            <a:r>
              <a:rPr lang="zh-CN" altLang="en-US" dirty="0">
                <a:sym typeface="Huawei Sans" panose="020C0503030203020204" pitchFamily="34" charset="0"/>
              </a:rPr>
              <a:t>规范的核心，负责各路传感器的信号采集、处理、储存，以及各种器件运行状态的监控。 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正确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错误</a:t>
            </a:r>
            <a:endParaRPr lang="en-US" altLang="zh-CN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0914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E57BA7-0CE4-4D45-9FE6-3F2C770A8C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本章我们一起学习了服务器的基本概念和发展历程，掌握了服务器的硬件组成和基本原理，了解了服务器中涉及到的关键技术。在接下来的课程中我们将继续学习基础技术中的存储技术部分，敬请期待。</a:t>
            </a:r>
            <a:endParaRPr lang="en-US" altLang="zh-CN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999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华为</a:t>
            </a:r>
            <a:r>
              <a:rPr lang="en-US" altLang="zh-CN" dirty="0">
                <a:sym typeface="Huawei Sans" panose="020C0503030203020204" pitchFamily="34" charset="0"/>
              </a:rPr>
              <a:t>Learning</a:t>
            </a:r>
            <a:r>
              <a:rPr lang="zh-CN" altLang="en-US" dirty="0">
                <a:sym typeface="Huawei Sans" panose="020C0503030203020204" pitchFamily="34" charset="0"/>
              </a:rPr>
              <a:t>网站</a:t>
            </a:r>
          </a:p>
          <a:p>
            <a:pPr lvl="1"/>
            <a:r>
              <a:rPr lang="en-US" altLang="zh-CN" dirty="0">
                <a:sym typeface="Huawei Sans" panose="020C0503030203020204" pitchFamily="34" charset="0"/>
              </a:rPr>
              <a:t>http://support.huawei.com/learning/Index!toTrainIndex</a:t>
            </a:r>
          </a:p>
          <a:p>
            <a:r>
              <a:rPr lang="zh-CN" altLang="en-US" dirty="0">
                <a:sym typeface="Huawei Sans" panose="020C0503030203020204" pitchFamily="34" charset="0"/>
              </a:rPr>
              <a:t>华为</a:t>
            </a:r>
            <a:r>
              <a:rPr lang="en-US" altLang="zh-CN" dirty="0">
                <a:sym typeface="Huawei Sans" panose="020C0503030203020204" pitchFamily="34" charset="0"/>
              </a:rPr>
              <a:t>Support</a:t>
            </a:r>
            <a:r>
              <a:rPr lang="zh-CN" altLang="en-US" dirty="0">
                <a:sym typeface="Huawei Sans" panose="020C0503030203020204" pitchFamily="34" charset="0"/>
              </a:rPr>
              <a:t>案例库</a:t>
            </a:r>
          </a:p>
          <a:p>
            <a:pPr lvl="1"/>
            <a:r>
              <a:rPr lang="en-US" altLang="zh-CN" dirty="0">
                <a:sym typeface="Huawei Sans" panose="020C0503030203020204" pitchFamily="34" charset="0"/>
              </a:rPr>
              <a:t>http://support.huawei.com/enterprise/servicecenter?lang=zh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7898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9175" y="447468"/>
            <a:ext cx="10728325" cy="485982"/>
          </a:xfrm>
        </p:spPr>
        <p:txBody>
          <a:bodyPr/>
          <a:lstStyle/>
          <a:p>
            <a:r>
              <a:rPr lang="zh-CN" altLang="en-US" dirty="0">
                <a:cs typeface="+mn-ea"/>
                <a:sym typeface="Huawei Sans" panose="020C0503030203020204" pitchFamily="34" charset="0"/>
              </a:rPr>
              <a:t>缩略语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019175" y="1160463"/>
            <a:ext cx="10728326" cy="4879805"/>
          </a:xfrm>
        </p:spPr>
        <p:txBody>
          <a:bodyPr/>
          <a:lstStyle/>
          <a:p>
            <a:r>
              <a:rPr lang="en-US" altLang="zh-CN" sz="1800" dirty="0">
                <a:sym typeface="Huawei Sans" panose="020C0503030203020204" pitchFamily="34" charset="0"/>
              </a:rPr>
              <a:t>BIOS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Basic </a:t>
            </a:r>
            <a:r>
              <a:rPr lang="en-US" altLang="zh-CN" sz="1800" dirty="0" err="1">
                <a:sym typeface="Huawei Sans" panose="020C0503030203020204" pitchFamily="34" charset="0"/>
              </a:rPr>
              <a:t>Input/Output</a:t>
            </a:r>
            <a:r>
              <a:rPr lang="en-US" altLang="zh-CN" sz="1800" dirty="0">
                <a:sym typeface="Huawei Sans" panose="020C0503030203020204" pitchFamily="34" charset="0"/>
              </a:rPr>
              <a:t> System</a:t>
            </a:r>
            <a:r>
              <a:rPr lang="zh-CN" altLang="en-US" sz="1800" dirty="0">
                <a:sym typeface="Huawei Sans" panose="020C0503030203020204" pitchFamily="34" charset="0"/>
              </a:rPr>
              <a:t>，基本输入输出系统</a:t>
            </a:r>
          </a:p>
          <a:p>
            <a:r>
              <a:rPr lang="en-US" altLang="zh-CN" sz="1800" dirty="0">
                <a:sym typeface="Huawei Sans" panose="020C0503030203020204" pitchFamily="34" charset="0"/>
              </a:rPr>
              <a:t>BMC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Baseboard Management Controller</a:t>
            </a:r>
            <a:r>
              <a:rPr lang="zh-CN" altLang="en-US" sz="1800" dirty="0">
                <a:sym typeface="Huawei Sans" panose="020C0503030203020204" pitchFamily="34" charset="0"/>
              </a:rPr>
              <a:t>，主板管理控制单元</a:t>
            </a:r>
          </a:p>
          <a:p>
            <a:r>
              <a:rPr lang="en-US" altLang="zh-CN" sz="1800" dirty="0">
                <a:sym typeface="Huawei Sans" panose="020C0503030203020204" pitchFamily="34" charset="0"/>
              </a:rPr>
              <a:t>B/S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Browser/Server</a:t>
            </a:r>
            <a:r>
              <a:rPr lang="zh-CN" altLang="en-US" sz="1800" dirty="0">
                <a:sym typeface="Huawei Sans" panose="020C0503030203020204" pitchFamily="34" charset="0"/>
              </a:rPr>
              <a:t>，通常也称为浏览器</a:t>
            </a:r>
            <a:r>
              <a:rPr lang="en-US" altLang="zh-CN" sz="1800" dirty="0">
                <a:sym typeface="Huawei Sans" panose="020C0503030203020204" pitchFamily="34" charset="0"/>
              </a:rPr>
              <a:t>/</a:t>
            </a:r>
            <a:r>
              <a:rPr lang="zh-CN" altLang="en-US" sz="1800" dirty="0">
                <a:sym typeface="Huawei Sans" panose="020C0503030203020204" pitchFamily="34" charset="0"/>
              </a:rPr>
              <a:t>服务器架构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1800" dirty="0">
                <a:sym typeface="Huawei Sans" panose="020C0503030203020204" pitchFamily="34" charset="0"/>
              </a:rPr>
              <a:t>C/S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Client/Server</a:t>
            </a:r>
            <a:r>
              <a:rPr lang="zh-CN" altLang="en-US" sz="1800" dirty="0">
                <a:sym typeface="Huawei Sans" panose="020C0503030203020204" pitchFamily="34" charset="0"/>
              </a:rPr>
              <a:t>，通常也称为客户端</a:t>
            </a:r>
            <a:r>
              <a:rPr lang="en-US" altLang="zh-CN" sz="1800" dirty="0">
                <a:sym typeface="Huawei Sans" panose="020C0503030203020204" pitchFamily="34" charset="0"/>
              </a:rPr>
              <a:t>/</a:t>
            </a:r>
            <a:r>
              <a:rPr lang="zh-CN" altLang="en-US" sz="1800" dirty="0">
                <a:sym typeface="Huawei Sans" panose="020C0503030203020204" pitchFamily="34" charset="0"/>
              </a:rPr>
              <a:t>服务器架构</a:t>
            </a:r>
          </a:p>
          <a:p>
            <a:r>
              <a:rPr lang="en-US" altLang="zh-CN" sz="1800" dirty="0">
                <a:sym typeface="Huawei Sans" panose="020C0503030203020204" pitchFamily="34" charset="0"/>
              </a:rPr>
              <a:t>CPU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Central Processing Unit</a:t>
            </a:r>
            <a:r>
              <a:rPr lang="zh-CN" altLang="en-US" sz="1800" dirty="0">
                <a:sym typeface="Huawei Sans" panose="020C0503030203020204" pitchFamily="34" charset="0"/>
              </a:rPr>
              <a:t>，中央处理器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1800" dirty="0" err="1">
                <a:sym typeface="Huawei Sans" panose="020C0503030203020204" pitchFamily="34" charset="0"/>
              </a:rPr>
              <a:t>iBMC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 Huawei Intelligent Baseboard Management Controller</a:t>
            </a:r>
            <a:r>
              <a:rPr lang="zh-CN" altLang="en-US" sz="1800" dirty="0">
                <a:sym typeface="Huawei Sans" panose="020C0503030203020204" pitchFamily="34" charset="0"/>
              </a:rPr>
              <a:t>，华为服务器智能管理系统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1800" dirty="0">
                <a:sym typeface="Huawei Sans" panose="020C0503030203020204" pitchFamily="34" charset="0"/>
              </a:rPr>
              <a:t>IPMI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Intelligent Platform Management Interface</a:t>
            </a:r>
            <a:r>
              <a:rPr lang="zh-CN" altLang="en-US" sz="1800" dirty="0">
                <a:sym typeface="Huawei Sans" panose="020C0503030203020204" pitchFamily="34" charset="0"/>
              </a:rPr>
              <a:t>，智能平台管理接口</a:t>
            </a:r>
          </a:p>
          <a:p>
            <a:r>
              <a:rPr lang="en-US" altLang="zh-CN" sz="1800" dirty="0">
                <a:sym typeface="Huawei Sans" panose="020C0503030203020204" pitchFamily="34" charset="0"/>
              </a:rPr>
              <a:t>MTBF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Mean Time Between Failure</a:t>
            </a:r>
            <a:r>
              <a:rPr lang="zh-CN" altLang="en-US" sz="1800" dirty="0">
                <a:sym typeface="Huawei Sans" panose="020C0503030203020204" pitchFamily="34" charset="0"/>
              </a:rPr>
              <a:t>，平均无故障工作时间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r>
              <a:rPr lang="en-US" altLang="zh-CN" sz="1800" dirty="0">
                <a:sym typeface="Huawei Sans" panose="020C0503030203020204" pitchFamily="34" charset="0"/>
              </a:rPr>
              <a:t>NIC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 Network Interface Card</a:t>
            </a:r>
            <a:r>
              <a:rPr lang="zh-CN" altLang="en-US" sz="1800" dirty="0">
                <a:sym typeface="Huawei Sans" panose="020C0503030203020204" pitchFamily="34" charset="0"/>
              </a:rPr>
              <a:t>，网络接口卡</a:t>
            </a:r>
          </a:p>
          <a:p>
            <a:r>
              <a:rPr lang="en-US" altLang="zh-CN" sz="1800" dirty="0">
                <a:sym typeface="Huawei Sans" panose="020C0503030203020204" pitchFamily="34" charset="0"/>
              </a:rPr>
              <a:t>RAID</a:t>
            </a:r>
            <a:r>
              <a:rPr lang="zh-CN" altLang="en-US" sz="1800" dirty="0">
                <a:sym typeface="Huawei Sans" panose="020C0503030203020204" pitchFamily="34" charset="0"/>
              </a:rPr>
              <a:t>：</a:t>
            </a:r>
            <a:r>
              <a:rPr lang="en-US" altLang="zh-CN" sz="1800" dirty="0">
                <a:sym typeface="Huawei Sans" panose="020C0503030203020204" pitchFamily="34" charset="0"/>
              </a:rPr>
              <a:t>Redundant Array of Independent Disks</a:t>
            </a:r>
            <a:r>
              <a:rPr lang="zh-CN" altLang="en-US" sz="1800" dirty="0">
                <a:sym typeface="Huawei Sans" panose="020C0503030203020204" pitchFamily="34" charset="0"/>
              </a:rPr>
              <a:t>，独立硬盘冗余阵列</a:t>
            </a:r>
          </a:p>
        </p:txBody>
      </p:sp>
    </p:spTree>
    <p:extLst>
      <p:ext uri="{BB962C8B-B14F-4D97-AF65-F5344CB8AC3E}">
        <p14:creationId xmlns:p14="http://schemas.microsoft.com/office/powerpoint/2010/main" val="40382517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61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学完本课程后，您将能够：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了解什么是服务器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了解服务器的类型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认识服务器的硬件组成与基本原理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dirty="0">
                <a:sym typeface="Huawei Sans" panose="020C0503030203020204" pitchFamily="34" charset="0"/>
              </a:rPr>
              <a:t>熟悉服务器的关键技术</a:t>
            </a:r>
            <a:endParaRPr lang="en-US" altLang="zh-CN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184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服务器介绍</a:t>
            </a:r>
            <a:endParaRPr lang="en-US" altLang="zh-CN" b="1" dirty="0">
              <a:sym typeface="Huawei Sans" panose="020C0503030203020204" pitchFamily="34" charset="0"/>
            </a:endParaRPr>
          </a:p>
          <a:p>
            <a:pPr lvl="1"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zh-CN" altLang="en-US" sz="1800" dirty="0">
                <a:sym typeface="Huawei Sans" panose="020C0503030203020204" pitchFamily="34" charset="0"/>
              </a:rPr>
              <a:t>什么是服务器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服务器发展历程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服务器的类型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服务器硬件介绍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服务器关键技术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66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服务器定义和特点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服务器定义</a:t>
            </a:r>
            <a:endParaRPr lang="en-US" altLang="zh-CN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服务器是计算机的一种。它比普通计算机运行速度更快、负载更高且价格更高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r>
              <a:rPr lang="zh-CN" altLang="en-US" sz="1800" dirty="0">
                <a:sym typeface="Huawei Sans" panose="020C0503030203020204" pitchFamily="34" charset="0"/>
              </a:rPr>
              <a:t>服务器是为用户提供服务的计算机，通常分为文件服务器、数据库服务器和应用程序服务器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/>
            <a:endParaRPr lang="en-US" altLang="zh-CN" sz="1800" dirty="0">
              <a:sym typeface="Huawei Sans" panose="020C0503030203020204" pitchFamily="34" charset="0"/>
            </a:endParaRPr>
          </a:p>
          <a:p>
            <a:pPr marL="403039" lvl="1" indent="0">
              <a:buNone/>
            </a:pPr>
            <a:endParaRPr lang="zh-CN" altLang="en-US" sz="1800" dirty="0">
              <a:sym typeface="Huawei Sans" panose="020C0503030203020204" pitchFamily="34" charset="0"/>
            </a:endParaRPr>
          </a:p>
          <a:p>
            <a:pPr marL="0" indent="0">
              <a:buNone/>
            </a:pPr>
            <a:r>
              <a:rPr lang="en-US" altLang="zh-CN" sz="1600" dirty="0">
                <a:sym typeface="Huawei Sans" panose="020C0503030203020204" pitchFamily="34" charset="0"/>
              </a:rPr>
              <a:t>                                                                                                                                                                                 </a:t>
            </a:r>
            <a:endParaRPr lang="zh-CN" altLang="en-US" sz="1600" dirty="0">
              <a:sym typeface="Huawei Sans" panose="020C0503030203020204" pitchFamily="34" charset="0"/>
            </a:endParaRP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7C82F67-F3ED-4A5B-9E8A-4E02917EB129}"/>
              </a:ext>
            </a:extLst>
          </p:cNvPr>
          <p:cNvGrpSpPr/>
          <p:nvPr/>
        </p:nvGrpSpPr>
        <p:grpSpPr>
          <a:xfrm>
            <a:off x="4219854" y="2567412"/>
            <a:ext cx="3752291" cy="3626013"/>
            <a:chOff x="3747784" y="1529945"/>
            <a:chExt cx="4709131" cy="4550652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F7C82FC-AB43-447A-8E05-3BE30B2CDF72}"/>
                </a:ext>
              </a:extLst>
            </p:cNvPr>
            <p:cNvSpPr/>
            <p:nvPr/>
          </p:nvSpPr>
          <p:spPr>
            <a:xfrm>
              <a:off x="5433645" y="3299122"/>
              <a:ext cx="1337408" cy="1337408"/>
            </a:xfrm>
            <a:custGeom>
              <a:avLst/>
              <a:gdLst>
                <a:gd name="connsiteX0" fmla="*/ 0 w 1337408"/>
                <a:gd name="connsiteY0" fmla="*/ 668704 h 1337408"/>
                <a:gd name="connsiteX1" fmla="*/ 668704 w 1337408"/>
                <a:gd name="connsiteY1" fmla="*/ 0 h 1337408"/>
                <a:gd name="connsiteX2" fmla="*/ 1337408 w 1337408"/>
                <a:gd name="connsiteY2" fmla="*/ 668704 h 1337408"/>
                <a:gd name="connsiteX3" fmla="*/ 668704 w 1337408"/>
                <a:gd name="connsiteY3" fmla="*/ 1337408 h 1337408"/>
                <a:gd name="connsiteX4" fmla="*/ 0 w 1337408"/>
                <a:gd name="connsiteY4" fmla="*/ 668704 h 1337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7408" h="1337408">
                  <a:moveTo>
                    <a:pt x="0" y="668704"/>
                  </a:moveTo>
                  <a:cubicBezTo>
                    <a:pt x="0" y="299389"/>
                    <a:pt x="299389" y="0"/>
                    <a:pt x="668704" y="0"/>
                  </a:cubicBezTo>
                  <a:cubicBezTo>
                    <a:pt x="1038019" y="0"/>
                    <a:pt x="1337408" y="299389"/>
                    <a:pt x="1337408" y="668704"/>
                  </a:cubicBezTo>
                  <a:cubicBezTo>
                    <a:pt x="1337408" y="1038019"/>
                    <a:pt x="1038019" y="1337408"/>
                    <a:pt x="668704" y="1337408"/>
                  </a:cubicBezTo>
                  <a:cubicBezTo>
                    <a:pt x="299389" y="1337408"/>
                    <a:pt x="0" y="1038019"/>
                    <a:pt x="0" y="668704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8719" tIns="218719" rIns="218719" bIns="218719" numCol="1" spcCol="1270" anchor="ctr" anchorCtr="0">
              <a:noAutofit/>
            </a:bodyPr>
            <a:lstStyle/>
            <a:p>
              <a:pPr marL="0" lvl="0" indent="0" algn="ctr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400" b="1" kern="1200" dirty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服务器特点</a:t>
              </a:r>
              <a:endParaRPr lang="zh-CN" sz="1400" b="1" kern="120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342178E-56F2-4A04-B0CA-B977A78F2846}"/>
                </a:ext>
              </a:extLst>
            </p:cNvPr>
            <p:cNvSpPr/>
            <p:nvPr/>
          </p:nvSpPr>
          <p:spPr>
            <a:xfrm rot="16200000">
              <a:off x="6023372" y="2947888"/>
              <a:ext cx="157955" cy="413380"/>
            </a:xfrm>
            <a:custGeom>
              <a:avLst/>
              <a:gdLst>
                <a:gd name="connsiteX0" fmla="*/ 0 w 157955"/>
                <a:gd name="connsiteY0" fmla="*/ 82676 h 413380"/>
                <a:gd name="connsiteX1" fmla="*/ 78978 w 157955"/>
                <a:gd name="connsiteY1" fmla="*/ 82676 h 413380"/>
                <a:gd name="connsiteX2" fmla="*/ 78978 w 157955"/>
                <a:gd name="connsiteY2" fmla="*/ 0 h 413380"/>
                <a:gd name="connsiteX3" fmla="*/ 157955 w 157955"/>
                <a:gd name="connsiteY3" fmla="*/ 206690 h 413380"/>
                <a:gd name="connsiteX4" fmla="*/ 78978 w 157955"/>
                <a:gd name="connsiteY4" fmla="*/ 413380 h 413380"/>
                <a:gd name="connsiteX5" fmla="*/ 78978 w 157955"/>
                <a:gd name="connsiteY5" fmla="*/ 330704 h 413380"/>
                <a:gd name="connsiteX6" fmla="*/ 0 w 157955"/>
                <a:gd name="connsiteY6" fmla="*/ 330704 h 413380"/>
                <a:gd name="connsiteX7" fmla="*/ 0 w 157955"/>
                <a:gd name="connsiteY7" fmla="*/ 82676 h 41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955" h="413380">
                  <a:moveTo>
                    <a:pt x="0" y="82676"/>
                  </a:moveTo>
                  <a:lnTo>
                    <a:pt x="78978" y="82676"/>
                  </a:lnTo>
                  <a:lnTo>
                    <a:pt x="78978" y="0"/>
                  </a:lnTo>
                  <a:lnTo>
                    <a:pt x="157955" y="206690"/>
                  </a:lnTo>
                  <a:lnTo>
                    <a:pt x="78978" y="413380"/>
                  </a:lnTo>
                  <a:lnTo>
                    <a:pt x="78978" y="330704"/>
                  </a:lnTo>
                  <a:lnTo>
                    <a:pt x="0" y="330704"/>
                  </a:lnTo>
                  <a:lnTo>
                    <a:pt x="0" y="82676"/>
                  </a:lnTo>
                  <a:close/>
                </a:path>
              </a:pathLst>
            </a:custGeom>
            <a:solidFill>
              <a:srgbClr val="56C4D2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-1" tIns="82676" rIns="47386" bIns="8267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5AFFE3A-80A1-406B-87B7-5FEF21E8ECB8}"/>
                </a:ext>
              </a:extLst>
            </p:cNvPr>
            <p:cNvSpPr/>
            <p:nvPr/>
          </p:nvSpPr>
          <p:spPr>
            <a:xfrm>
              <a:off x="5366775" y="1529945"/>
              <a:ext cx="1471149" cy="1471149"/>
            </a:xfrm>
            <a:custGeom>
              <a:avLst/>
              <a:gdLst>
                <a:gd name="connsiteX0" fmla="*/ 0 w 1471149"/>
                <a:gd name="connsiteY0" fmla="*/ 735575 h 1471149"/>
                <a:gd name="connsiteX1" fmla="*/ 735575 w 1471149"/>
                <a:gd name="connsiteY1" fmla="*/ 0 h 1471149"/>
                <a:gd name="connsiteX2" fmla="*/ 1471150 w 1471149"/>
                <a:gd name="connsiteY2" fmla="*/ 735575 h 1471149"/>
                <a:gd name="connsiteX3" fmla="*/ 735575 w 1471149"/>
                <a:gd name="connsiteY3" fmla="*/ 1471150 h 1471149"/>
                <a:gd name="connsiteX4" fmla="*/ 0 w 1471149"/>
                <a:gd name="connsiteY4" fmla="*/ 735575 h 147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1149" h="1471149">
                  <a:moveTo>
                    <a:pt x="0" y="735575"/>
                  </a:moveTo>
                  <a:cubicBezTo>
                    <a:pt x="0" y="329328"/>
                    <a:pt x="329328" y="0"/>
                    <a:pt x="735575" y="0"/>
                  </a:cubicBezTo>
                  <a:cubicBezTo>
                    <a:pt x="1141822" y="0"/>
                    <a:pt x="1471150" y="329328"/>
                    <a:pt x="1471150" y="735575"/>
                  </a:cubicBezTo>
                  <a:cubicBezTo>
                    <a:pt x="1471150" y="1141822"/>
                    <a:pt x="1141822" y="1471150"/>
                    <a:pt x="735575" y="1471150"/>
                  </a:cubicBezTo>
                  <a:cubicBezTo>
                    <a:pt x="329328" y="1471150"/>
                    <a:pt x="0" y="1141822"/>
                    <a:pt x="0" y="735575"/>
                  </a:cubicBezTo>
                  <a:close/>
                </a:path>
              </a:pathLst>
            </a:custGeom>
            <a:solidFill>
              <a:srgbClr val="56C4D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5765" tIns="235765" rIns="235765" bIns="235765" numCol="1" spcCol="1270" anchor="ctr" anchorCtr="0">
              <a:noAutofit/>
            </a:bodyPr>
            <a:lstStyle/>
            <a:p>
              <a:pPr marL="0" lvl="0" indent="0" algn="ctr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kern="1200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可用性</a:t>
              </a:r>
              <a:endParaRPr lang="zh-CN" altLang="en-US" sz="1200" kern="120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A7DD7B0-C3B2-476D-958E-4B86A4A29029}"/>
                </a:ext>
              </a:extLst>
            </p:cNvPr>
            <p:cNvSpPr/>
            <p:nvPr/>
          </p:nvSpPr>
          <p:spPr>
            <a:xfrm rot="20520000">
              <a:off x="6796817" y="3509829"/>
              <a:ext cx="157955" cy="413380"/>
            </a:xfrm>
            <a:custGeom>
              <a:avLst/>
              <a:gdLst>
                <a:gd name="connsiteX0" fmla="*/ 0 w 157955"/>
                <a:gd name="connsiteY0" fmla="*/ 82676 h 413380"/>
                <a:gd name="connsiteX1" fmla="*/ 78978 w 157955"/>
                <a:gd name="connsiteY1" fmla="*/ 82676 h 413380"/>
                <a:gd name="connsiteX2" fmla="*/ 78978 w 157955"/>
                <a:gd name="connsiteY2" fmla="*/ 0 h 413380"/>
                <a:gd name="connsiteX3" fmla="*/ 157955 w 157955"/>
                <a:gd name="connsiteY3" fmla="*/ 206690 h 413380"/>
                <a:gd name="connsiteX4" fmla="*/ 78978 w 157955"/>
                <a:gd name="connsiteY4" fmla="*/ 413380 h 413380"/>
                <a:gd name="connsiteX5" fmla="*/ 78978 w 157955"/>
                <a:gd name="connsiteY5" fmla="*/ 330704 h 413380"/>
                <a:gd name="connsiteX6" fmla="*/ 0 w 157955"/>
                <a:gd name="connsiteY6" fmla="*/ 330704 h 413380"/>
                <a:gd name="connsiteX7" fmla="*/ 0 w 157955"/>
                <a:gd name="connsiteY7" fmla="*/ 82676 h 41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955" h="413380">
                  <a:moveTo>
                    <a:pt x="0" y="82676"/>
                  </a:moveTo>
                  <a:lnTo>
                    <a:pt x="78978" y="82676"/>
                  </a:lnTo>
                  <a:lnTo>
                    <a:pt x="78978" y="0"/>
                  </a:lnTo>
                  <a:lnTo>
                    <a:pt x="157955" y="206690"/>
                  </a:lnTo>
                  <a:lnTo>
                    <a:pt x="78978" y="413380"/>
                  </a:lnTo>
                  <a:lnTo>
                    <a:pt x="78978" y="330704"/>
                  </a:lnTo>
                  <a:lnTo>
                    <a:pt x="0" y="330704"/>
                  </a:lnTo>
                  <a:lnTo>
                    <a:pt x="0" y="82676"/>
                  </a:lnTo>
                  <a:close/>
                </a:path>
              </a:pathLst>
            </a:custGeom>
            <a:solidFill>
              <a:srgbClr val="94DAE2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1838336"/>
                <a:satOff val="-2557"/>
                <a:lumOff val="-98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82676" rIns="47385" bIns="8267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C82F2CD-5624-432C-A68A-411CC387CAE9}"/>
                </a:ext>
              </a:extLst>
            </p:cNvPr>
            <p:cNvSpPr/>
            <p:nvPr/>
          </p:nvSpPr>
          <p:spPr>
            <a:xfrm>
              <a:off x="6985766" y="2706210"/>
              <a:ext cx="1471149" cy="1471149"/>
            </a:xfrm>
            <a:custGeom>
              <a:avLst/>
              <a:gdLst>
                <a:gd name="connsiteX0" fmla="*/ 0 w 1471149"/>
                <a:gd name="connsiteY0" fmla="*/ 735575 h 1471149"/>
                <a:gd name="connsiteX1" fmla="*/ 735575 w 1471149"/>
                <a:gd name="connsiteY1" fmla="*/ 0 h 1471149"/>
                <a:gd name="connsiteX2" fmla="*/ 1471150 w 1471149"/>
                <a:gd name="connsiteY2" fmla="*/ 735575 h 1471149"/>
                <a:gd name="connsiteX3" fmla="*/ 735575 w 1471149"/>
                <a:gd name="connsiteY3" fmla="*/ 1471150 h 1471149"/>
                <a:gd name="connsiteX4" fmla="*/ 0 w 1471149"/>
                <a:gd name="connsiteY4" fmla="*/ 735575 h 147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1149" h="1471149">
                  <a:moveTo>
                    <a:pt x="0" y="735575"/>
                  </a:moveTo>
                  <a:cubicBezTo>
                    <a:pt x="0" y="329328"/>
                    <a:pt x="329328" y="0"/>
                    <a:pt x="735575" y="0"/>
                  </a:cubicBezTo>
                  <a:cubicBezTo>
                    <a:pt x="1141822" y="0"/>
                    <a:pt x="1471150" y="329328"/>
                    <a:pt x="1471150" y="735575"/>
                  </a:cubicBezTo>
                  <a:cubicBezTo>
                    <a:pt x="1471150" y="1141822"/>
                    <a:pt x="1141822" y="1471150"/>
                    <a:pt x="735575" y="1471150"/>
                  </a:cubicBezTo>
                  <a:cubicBezTo>
                    <a:pt x="329328" y="1471150"/>
                    <a:pt x="0" y="1141822"/>
                    <a:pt x="0" y="735575"/>
                  </a:cubicBezTo>
                  <a:close/>
                </a:path>
              </a:pathLst>
            </a:custGeom>
            <a:solidFill>
              <a:srgbClr val="94DAE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1838336"/>
                <a:satOff val="-2557"/>
                <a:lumOff val="-98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5765" tIns="235765" rIns="235765" bIns="23576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kern="1200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可扩展性</a:t>
              </a:r>
              <a:endParaRPr lang="zh-CN" altLang="en-US" sz="1200" kern="120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D90CC602-F4C7-42C5-A163-11C50FE9CE15}"/>
                </a:ext>
              </a:extLst>
            </p:cNvPr>
            <p:cNvSpPr/>
            <p:nvPr/>
          </p:nvSpPr>
          <p:spPr>
            <a:xfrm rot="3240000">
              <a:off x="6501387" y="4419068"/>
              <a:ext cx="157955" cy="413380"/>
            </a:xfrm>
            <a:custGeom>
              <a:avLst/>
              <a:gdLst>
                <a:gd name="connsiteX0" fmla="*/ 0 w 157955"/>
                <a:gd name="connsiteY0" fmla="*/ 82676 h 413380"/>
                <a:gd name="connsiteX1" fmla="*/ 78978 w 157955"/>
                <a:gd name="connsiteY1" fmla="*/ 82676 h 413380"/>
                <a:gd name="connsiteX2" fmla="*/ 78978 w 157955"/>
                <a:gd name="connsiteY2" fmla="*/ 0 h 413380"/>
                <a:gd name="connsiteX3" fmla="*/ 157955 w 157955"/>
                <a:gd name="connsiteY3" fmla="*/ 206690 h 413380"/>
                <a:gd name="connsiteX4" fmla="*/ 78978 w 157955"/>
                <a:gd name="connsiteY4" fmla="*/ 413380 h 413380"/>
                <a:gd name="connsiteX5" fmla="*/ 78978 w 157955"/>
                <a:gd name="connsiteY5" fmla="*/ 330704 h 413380"/>
                <a:gd name="connsiteX6" fmla="*/ 0 w 157955"/>
                <a:gd name="connsiteY6" fmla="*/ 330704 h 413380"/>
                <a:gd name="connsiteX7" fmla="*/ 0 w 157955"/>
                <a:gd name="connsiteY7" fmla="*/ 82676 h 41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955" h="413380">
                  <a:moveTo>
                    <a:pt x="0" y="82676"/>
                  </a:moveTo>
                  <a:lnTo>
                    <a:pt x="78978" y="82676"/>
                  </a:lnTo>
                  <a:lnTo>
                    <a:pt x="78978" y="0"/>
                  </a:lnTo>
                  <a:lnTo>
                    <a:pt x="157955" y="206690"/>
                  </a:lnTo>
                  <a:lnTo>
                    <a:pt x="78978" y="413380"/>
                  </a:lnTo>
                  <a:lnTo>
                    <a:pt x="78978" y="330704"/>
                  </a:lnTo>
                  <a:lnTo>
                    <a:pt x="0" y="330704"/>
                  </a:lnTo>
                  <a:lnTo>
                    <a:pt x="0" y="82676"/>
                  </a:lnTo>
                  <a:close/>
                </a:path>
              </a:pathLst>
            </a:custGeom>
            <a:solidFill>
              <a:srgbClr val="81C15F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676672"/>
                <a:satOff val="-5114"/>
                <a:lumOff val="-196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82675" rIns="47385" bIns="82676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FE82E69-A86A-4E73-969F-40A170428A3E}"/>
                </a:ext>
              </a:extLst>
            </p:cNvPr>
            <p:cNvSpPr/>
            <p:nvPr/>
          </p:nvSpPr>
          <p:spPr>
            <a:xfrm>
              <a:off x="6367366" y="4609448"/>
              <a:ext cx="1471149" cy="1471149"/>
            </a:xfrm>
            <a:custGeom>
              <a:avLst/>
              <a:gdLst>
                <a:gd name="connsiteX0" fmla="*/ 0 w 1471149"/>
                <a:gd name="connsiteY0" fmla="*/ 735575 h 1471149"/>
                <a:gd name="connsiteX1" fmla="*/ 735575 w 1471149"/>
                <a:gd name="connsiteY1" fmla="*/ 0 h 1471149"/>
                <a:gd name="connsiteX2" fmla="*/ 1471150 w 1471149"/>
                <a:gd name="connsiteY2" fmla="*/ 735575 h 1471149"/>
                <a:gd name="connsiteX3" fmla="*/ 735575 w 1471149"/>
                <a:gd name="connsiteY3" fmla="*/ 1471150 h 1471149"/>
                <a:gd name="connsiteX4" fmla="*/ 0 w 1471149"/>
                <a:gd name="connsiteY4" fmla="*/ 735575 h 147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1149" h="1471149">
                  <a:moveTo>
                    <a:pt x="0" y="735575"/>
                  </a:moveTo>
                  <a:cubicBezTo>
                    <a:pt x="0" y="329328"/>
                    <a:pt x="329328" y="0"/>
                    <a:pt x="735575" y="0"/>
                  </a:cubicBezTo>
                  <a:cubicBezTo>
                    <a:pt x="1141822" y="0"/>
                    <a:pt x="1471150" y="329328"/>
                    <a:pt x="1471150" y="735575"/>
                  </a:cubicBezTo>
                  <a:cubicBezTo>
                    <a:pt x="1471150" y="1141822"/>
                    <a:pt x="1141822" y="1471150"/>
                    <a:pt x="735575" y="1471150"/>
                  </a:cubicBezTo>
                  <a:cubicBezTo>
                    <a:pt x="329328" y="1471150"/>
                    <a:pt x="0" y="1141822"/>
                    <a:pt x="0" y="735575"/>
                  </a:cubicBezTo>
                  <a:close/>
                </a:path>
              </a:pathLst>
            </a:custGeom>
            <a:solidFill>
              <a:srgbClr val="81C15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3676672"/>
                <a:satOff val="-5114"/>
                <a:lumOff val="-196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5765" tIns="235765" rIns="235765" bIns="23576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kern="1200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可管理性</a:t>
              </a:r>
              <a:endParaRPr lang="zh-CN" altLang="en-US" sz="1200" kern="1200" dirty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DC521E6D-C423-4095-A030-EAAE06E0DD77}"/>
                </a:ext>
              </a:extLst>
            </p:cNvPr>
            <p:cNvSpPr/>
            <p:nvPr/>
          </p:nvSpPr>
          <p:spPr>
            <a:xfrm rot="18360000">
              <a:off x="5545356" y="4419067"/>
              <a:ext cx="157956" cy="413381"/>
            </a:xfrm>
            <a:custGeom>
              <a:avLst/>
              <a:gdLst>
                <a:gd name="connsiteX0" fmla="*/ 0 w 157955"/>
                <a:gd name="connsiteY0" fmla="*/ 82676 h 413380"/>
                <a:gd name="connsiteX1" fmla="*/ 78978 w 157955"/>
                <a:gd name="connsiteY1" fmla="*/ 82676 h 413380"/>
                <a:gd name="connsiteX2" fmla="*/ 78978 w 157955"/>
                <a:gd name="connsiteY2" fmla="*/ 0 h 413380"/>
                <a:gd name="connsiteX3" fmla="*/ 157955 w 157955"/>
                <a:gd name="connsiteY3" fmla="*/ 206690 h 413380"/>
                <a:gd name="connsiteX4" fmla="*/ 78978 w 157955"/>
                <a:gd name="connsiteY4" fmla="*/ 413380 h 413380"/>
                <a:gd name="connsiteX5" fmla="*/ 78978 w 157955"/>
                <a:gd name="connsiteY5" fmla="*/ 330704 h 413380"/>
                <a:gd name="connsiteX6" fmla="*/ 0 w 157955"/>
                <a:gd name="connsiteY6" fmla="*/ 330704 h 413380"/>
                <a:gd name="connsiteX7" fmla="*/ 0 w 157955"/>
                <a:gd name="connsiteY7" fmla="*/ 82676 h 41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955" h="413380">
                  <a:moveTo>
                    <a:pt x="157954" y="330704"/>
                  </a:moveTo>
                  <a:lnTo>
                    <a:pt x="78977" y="330704"/>
                  </a:lnTo>
                  <a:lnTo>
                    <a:pt x="78977" y="413380"/>
                  </a:lnTo>
                  <a:lnTo>
                    <a:pt x="1" y="206690"/>
                  </a:lnTo>
                  <a:lnTo>
                    <a:pt x="78977" y="0"/>
                  </a:lnTo>
                  <a:lnTo>
                    <a:pt x="78977" y="82676"/>
                  </a:lnTo>
                  <a:lnTo>
                    <a:pt x="157954" y="82676"/>
                  </a:lnTo>
                  <a:lnTo>
                    <a:pt x="157954" y="330704"/>
                  </a:lnTo>
                  <a:close/>
                </a:path>
              </a:pathLst>
            </a:custGeom>
            <a:solidFill>
              <a:srgbClr val="AFD89C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5515009"/>
                <a:satOff val="-7671"/>
                <a:lumOff val="-294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385" tIns="82675" rIns="1" bIns="82677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07074392-AE5A-4809-BDA5-CB49F6B4039B}"/>
                </a:ext>
              </a:extLst>
            </p:cNvPr>
            <p:cNvSpPr/>
            <p:nvPr/>
          </p:nvSpPr>
          <p:spPr>
            <a:xfrm>
              <a:off x="4366183" y="4609448"/>
              <a:ext cx="1471149" cy="1471149"/>
            </a:xfrm>
            <a:custGeom>
              <a:avLst/>
              <a:gdLst>
                <a:gd name="connsiteX0" fmla="*/ 0 w 1471149"/>
                <a:gd name="connsiteY0" fmla="*/ 735575 h 1471149"/>
                <a:gd name="connsiteX1" fmla="*/ 735575 w 1471149"/>
                <a:gd name="connsiteY1" fmla="*/ 0 h 1471149"/>
                <a:gd name="connsiteX2" fmla="*/ 1471150 w 1471149"/>
                <a:gd name="connsiteY2" fmla="*/ 735575 h 1471149"/>
                <a:gd name="connsiteX3" fmla="*/ 735575 w 1471149"/>
                <a:gd name="connsiteY3" fmla="*/ 1471150 h 1471149"/>
                <a:gd name="connsiteX4" fmla="*/ 0 w 1471149"/>
                <a:gd name="connsiteY4" fmla="*/ 735575 h 147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1149" h="1471149">
                  <a:moveTo>
                    <a:pt x="0" y="735575"/>
                  </a:moveTo>
                  <a:cubicBezTo>
                    <a:pt x="0" y="329328"/>
                    <a:pt x="329328" y="0"/>
                    <a:pt x="735575" y="0"/>
                  </a:cubicBezTo>
                  <a:cubicBezTo>
                    <a:pt x="1141822" y="0"/>
                    <a:pt x="1471150" y="329328"/>
                    <a:pt x="1471150" y="735575"/>
                  </a:cubicBezTo>
                  <a:cubicBezTo>
                    <a:pt x="1471150" y="1141822"/>
                    <a:pt x="1141822" y="1471150"/>
                    <a:pt x="735575" y="1471150"/>
                  </a:cubicBezTo>
                  <a:cubicBezTo>
                    <a:pt x="329328" y="1471150"/>
                    <a:pt x="0" y="1141822"/>
                    <a:pt x="0" y="735575"/>
                  </a:cubicBezTo>
                  <a:close/>
                </a:path>
              </a:pathLst>
            </a:custGeom>
            <a:solidFill>
              <a:srgbClr val="AFD89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5515009"/>
                <a:satOff val="-7671"/>
                <a:lumOff val="-294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5765" tIns="235765" rIns="235765" bIns="23576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kern="1200" dirty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易用性</a:t>
              </a: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A5756964-67AF-402B-BB74-D4752CC1ACD5}"/>
                </a:ext>
              </a:extLst>
            </p:cNvPr>
            <p:cNvSpPr/>
            <p:nvPr/>
          </p:nvSpPr>
          <p:spPr>
            <a:xfrm rot="22680000">
              <a:off x="5249927" y="3509829"/>
              <a:ext cx="157956" cy="413380"/>
            </a:xfrm>
            <a:custGeom>
              <a:avLst/>
              <a:gdLst>
                <a:gd name="connsiteX0" fmla="*/ 0 w 157955"/>
                <a:gd name="connsiteY0" fmla="*/ 82676 h 413380"/>
                <a:gd name="connsiteX1" fmla="*/ 78978 w 157955"/>
                <a:gd name="connsiteY1" fmla="*/ 82676 h 413380"/>
                <a:gd name="connsiteX2" fmla="*/ 78978 w 157955"/>
                <a:gd name="connsiteY2" fmla="*/ 0 h 413380"/>
                <a:gd name="connsiteX3" fmla="*/ 157955 w 157955"/>
                <a:gd name="connsiteY3" fmla="*/ 206690 h 413380"/>
                <a:gd name="connsiteX4" fmla="*/ 78978 w 157955"/>
                <a:gd name="connsiteY4" fmla="*/ 413380 h 413380"/>
                <a:gd name="connsiteX5" fmla="*/ 78978 w 157955"/>
                <a:gd name="connsiteY5" fmla="*/ 330704 h 413380"/>
                <a:gd name="connsiteX6" fmla="*/ 0 w 157955"/>
                <a:gd name="connsiteY6" fmla="*/ 330704 h 413380"/>
                <a:gd name="connsiteX7" fmla="*/ 0 w 157955"/>
                <a:gd name="connsiteY7" fmla="*/ 82676 h 41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955" h="413380">
                  <a:moveTo>
                    <a:pt x="157954" y="330704"/>
                  </a:moveTo>
                  <a:lnTo>
                    <a:pt x="78977" y="330704"/>
                  </a:lnTo>
                  <a:lnTo>
                    <a:pt x="78977" y="413380"/>
                  </a:lnTo>
                  <a:lnTo>
                    <a:pt x="1" y="206690"/>
                  </a:lnTo>
                  <a:lnTo>
                    <a:pt x="78977" y="0"/>
                  </a:lnTo>
                  <a:lnTo>
                    <a:pt x="78977" y="82676"/>
                  </a:lnTo>
                  <a:lnTo>
                    <a:pt x="157954" y="82676"/>
                  </a:lnTo>
                  <a:lnTo>
                    <a:pt x="157954" y="330704"/>
                  </a:lnTo>
                  <a:close/>
                </a:path>
              </a:pathLst>
            </a:custGeom>
            <a:solidFill>
              <a:srgbClr val="30B5C5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7353344"/>
                <a:satOff val="-10228"/>
                <a:lumOff val="-392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7385" tIns="82676" rIns="1" bIns="8267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E4C2F966-F036-483F-9EC1-B70FB82EC6C7}"/>
                </a:ext>
              </a:extLst>
            </p:cNvPr>
            <p:cNvSpPr/>
            <p:nvPr/>
          </p:nvSpPr>
          <p:spPr>
            <a:xfrm>
              <a:off x="3747784" y="2706210"/>
              <a:ext cx="1471149" cy="1471149"/>
            </a:xfrm>
            <a:custGeom>
              <a:avLst/>
              <a:gdLst>
                <a:gd name="connsiteX0" fmla="*/ 0 w 1471149"/>
                <a:gd name="connsiteY0" fmla="*/ 735575 h 1471149"/>
                <a:gd name="connsiteX1" fmla="*/ 735575 w 1471149"/>
                <a:gd name="connsiteY1" fmla="*/ 0 h 1471149"/>
                <a:gd name="connsiteX2" fmla="*/ 1471150 w 1471149"/>
                <a:gd name="connsiteY2" fmla="*/ 735575 h 1471149"/>
                <a:gd name="connsiteX3" fmla="*/ 735575 w 1471149"/>
                <a:gd name="connsiteY3" fmla="*/ 1471150 h 1471149"/>
                <a:gd name="connsiteX4" fmla="*/ 0 w 1471149"/>
                <a:gd name="connsiteY4" fmla="*/ 735575 h 147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1149" h="1471149">
                  <a:moveTo>
                    <a:pt x="0" y="735575"/>
                  </a:moveTo>
                  <a:cubicBezTo>
                    <a:pt x="0" y="329328"/>
                    <a:pt x="329328" y="0"/>
                    <a:pt x="735575" y="0"/>
                  </a:cubicBezTo>
                  <a:cubicBezTo>
                    <a:pt x="1141822" y="0"/>
                    <a:pt x="1471150" y="329328"/>
                    <a:pt x="1471150" y="735575"/>
                  </a:cubicBezTo>
                  <a:cubicBezTo>
                    <a:pt x="1471150" y="1141822"/>
                    <a:pt x="1141822" y="1471150"/>
                    <a:pt x="735575" y="1471150"/>
                  </a:cubicBezTo>
                  <a:cubicBezTo>
                    <a:pt x="329328" y="1471150"/>
                    <a:pt x="0" y="1141822"/>
                    <a:pt x="0" y="735575"/>
                  </a:cubicBezTo>
                  <a:close/>
                </a:path>
              </a:pathLst>
            </a:custGeom>
            <a:solidFill>
              <a:srgbClr val="30B5C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-7353344"/>
                <a:satOff val="-10228"/>
                <a:lumOff val="-392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5765" tIns="235765" rIns="235765" bIns="235765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kern="1200" dirty="0">
                  <a:solidFill>
                    <a:schemeClr val="tx1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可靠性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857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Huawei Sans" panose="020C0503030203020204" pitchFamily="34" charset="0"/>
              </a:rPr>
              <a:t>服务器使用场景</a:t>
            </a:r>
            <a:endParaRPr lang="zh-CN" altLang="en-US" dirty="0">
              <a:sym typeface="Huawei Sans" panose="020C0503030203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972280" y="1542554"/>
            <a:ext cx="5661686" cy="4601953"/>
            <a:chOff x="2918590" y="1461061"/>
            <a:chExt cx="5661686" cy="4601953"/>
          </a:xfrm>
        </p:grpSpPr>
        <p:sp>
          <p:nvSpPr>
            <p:cNvPr id="5" name="Line 250"/>
            <p:cNvSpPr>
              <a:spLocks noChangeShapeType="1"/>
            </p:cNvSpPr>
            <p:nvPr/>
          </p:nvSpPr>
          <p:spPr bwMode="auto">
            <a:xfrm>
              <a:off x="5891773" y="2306958"/>
              <a:ext cx="0" cy="1967393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6" name="Line 251"/>
            <p:cNvSpPr>
              <a:spLocks noChangeShapeType="1"/>
            </p:cNvSpPr>
            <p:nvPr/>
          </p:nvSpPr>
          <p:spPr bwMode="auto">
            <a:xfrm rot="19661464">
              <a:off x="5342700" y="2458400"/>
              <a:ext cx="0" cy="1967393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7" name="Line 252"/>
            <p:cNvSpPr>
              <a:spLocks noChangeShapeType="1"/>
            </p:cNvSpPr>
            <p:nvPr/>
          </p:nvSpPr>
          <p:spPr bwMode="auto">
            <a:xfrm rot="3461464">
              <a:off x="5891774" y="2223093"/>
              <a:ext cx="0" cy="4105243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8" name="Line 253"/>
            <p:cNvSpPr>
              <a:spLocks noChangeShapeType="1"/>
            </p:cNvSpPr>
            <p:nvPr/>
          </p:nvSpPr>
          <p:spPr bwMode="auto">
            <a:xfrm rot="17953037">
              <a:off x="4996329" y="2767730"/>
              <a:ext cx="0" cy="2055467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9" name="Line 254"/>
            <p:cNvSpPr>
              <a:spLocks noChangeShapeType="1"/>
            </p:cNvSpPr>
            <p:nvPr/>
          </p:nvSpPr>
          <p:spPr bwMode="auto">
            <a:xfrm rot="1753037">
              <a:off x="6376835" y="2427021"/>
              <a:ext cx="0" cy="2028789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10" name="Line 255"/>
            <p:cNvSpPr>
              <a:spLocks noChangeShapeType="1"/>
            </p:cNvSpPr>
            <p:nvPr/>
          </p:nvSpPr>
          <p:spPr bwMode="auto">
            <a:xfrm rot="5400000">
              <a:off x="4866885" y="3247982"/>
              <a:ext cx="0" cy="2055466"/>
            </a:xfrm>
            <a:prstGeom prst="line">
              <a:avLst/>
            </a:prstGeom>
            <a:noFill/>
            <a:ln w="57150">
              <a:solidFill>
                <a:srgbClr val="BBE0E3"/>
              </a:solidFill>
              <a:round/>
              <a:headEnd type="oval" w="med" len="med"/>
              <a:tailEnd type="oval" w="med" len="med"/>
            </a:ln>
          </p:spPr>
          <p:txBody>
            <a:bodyPr wrap="none" lIns="87313" tIns="44450" rIns="87313" bIns="44450" anchor="ctr"/>
            <a:lstStyle/>
            <a:p>
              <a:endParaRPr lang="zh-CN" altLang="en-US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11" name="Group 256"/>
            <p:cNvGrpSpPr>
              <a:grpSpLocks/>
            </p:cNvGrpSpPr>
            <p:nvPr/>
          </p:nvGrpSpPr>
          <p:grpSpPr bwMode="auto">
            <a:xfrm>
              <a:off x="4026918" y="2487052"/>
              <a:ext cx="3728288" cy="3575962"/>
              <a:chOff x="-339" y="987"/>
              <a:chExt cx="4284" cy="4284"/>
            </a:xfrm>
          </p:grpSpPr>
          <p:sp>
            <p:nvSpPr>
              <p:cNvPr id="74" name="Oval 257"/>
              <p:cNvSpPr>
                <a:spLocks noChangeArrowheads="1"/>
              </p:cNvSpPr>
              <p:nvPr/>
            </p:nvSpPr>
            <p:spPr bwMode="auto">
              <a:xfrm>
                <a:off x="612" y="1939"/>
                <a:ext cx="2381" cy="2381"/>
              </a:xfrm>
              <a:prstGeom prst="ellipse">
                <a:avLst/>
              </a:prstGeom>
              <a:solidFill>
                <a:srgbClr val="BBE0E3"/>
              </a:solidFill>
              <a:ln w="12700" algn="ctr">
                <a:noFill/>
                <a:round/>
                <a:headEnd/>
                <a:tailEnd/>
              </a:ln>
            </p:spPr>
            <p:txBody>
              <a:bodyPr wrap="none" lIns="87313" tIns="44450" rIns="87313" bIns="44450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75" name="AutoShape 258"/>
              <p:cNvSpPr>
                <a:spLocks noChangeArrowheads="1"/>
              </p:cNvSpPr>
              <p:nvPr/>
            </p:nvSpPr>
            <p:spPr bwMode="auto">
              <a:xfrm>
                <a:off x="-72" y="1254"/>
                <a:ext cx="3750" cy="375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3162 w 21600"/>
                  <a:gd name="T25" fmla="*/ 3162 h 21600"/>
                  <a:gd name="T26" fmla="*/ 18438 w 21600"/>
                  <a:gd name="T27" fmla="*/ 18438 h 216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861" y="10800"/>
                    </a:moveTo>
                    <a:cubicBezTo>
                      <a:pt x="861" y="16289"/>
                      <a:pt x="5311" y="20739"/>
                      <a:pt x="10800" y="20739"/>
                    </a:cubicBezTo>
                    <a:cubicBezTo>
                      <a:pt x="16289" y="20739"/>
                      <a:pt x="20739" y="16289"/>
                      <a:pt x="20739" y="10800"/>
                    </a:cubicBezTo>
                    <a:cubicBezTo>
                      <a:pt x="20739" y="5311"/>
                      <a:pt x="16289" y="861"/>
                      <a:pt x="10800" y="861"/>
                    </a:cubicBezTo>
                    <a:cubicBezTo>
                      <a:pt x="5311" y="861"/>
                      <a:pt x="861" y="5311"/>
                      <a:pt x="861" y="10800"/>
                    </a:cubicBezTo>
                    <a:close/>
                  </a:path>
                </a:pathLst>
              </a:custGeom>
              <a:solidFill>
                <a:srgbClr val="BBE0E3"/>
              </a:solidFill>
              <a:ln w="12700" algn="ctr">
                <a:noFill/>
                <a:round/>
                <a:headEnd/>
                <a:tailEnd/>
              </a:ln>
            </p:spPr>
            <p:txBody>
              <a:bodyPr wrap="none" lIns="87313" tIns="44450" rIns="87313" bIns="44450" anchor="ctr"/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76" name="AutoShape 259"/>
              <p:cNvSpPr>
                <a:spLocks noChangeArrowheads="1"/>
              </p:cNvSpPr>
              <p:nvPr/>
            </p:nvSpPr>
            <p:spPr bwMode="auto">
              <a:xfrm>
                <a:off x="-339" y="987"/>
                <a:ext cx="4284" cy="428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3161 w 21600"/>
                  <a:gd name="T25" fmla="*/ 3161 h 21600"/>
                  <a:gd name="T26" fmla="*/ 18439 w 21600"/>
                  <a:gd name="T27" fmla="*/ 18439 h 216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861" y="10800"/>
                    </a:moveTo>
                    <a:cubicBezTo>
                      <a:pt x="861" y="16289"/>
                      <a:pt x="5311" y="20739"/>
                      <a:pt x="10800" y="20739"/>
                    </a:cubicBezTo>
                    <a:cubicBezTo>
                      <a:pt x="16289" y="20739"/>
                      <a:pt x="20739" y="16289"/>
                      <a:pt x="20739" y="10800"/>
                    </a:cubicBezTo>
                    <a:cubicBezTo>
                      <a:pt x="20739" y="5311"/>
                      <a:pt x="16289" y="861"/>
                      <a:pt x="10800" y="861"/>
                    </a:cubicBezTo>
                    <a:cubicBezTo>
                      <a:pt x="5311" y="861"/>
                      <a:pt x="861" y="5311"/>
                      <a:pt x="861" y="10800"/>
                    </a:cubicBezTo>
                    <a:close/>
                  </a:path>
                </a:pathLst>
              </a:custGeom>
              <a:solidFill>
                <a:srgbClr val="BBE0E3"/>
              </a:solidFill>
              <a:ln w="12700" algn="ctr">
                <a:noFill/>
                <a:round/>
                <a:headEnd/>
                <a:tailEnd/>
              </a:ln>
            </p:spPr>
            <p:txBody>
              <a:bodyPr wrap="none" lIns="87313" tIns="44450" rIns="87313" bIns="44450" anchor="ctr"/>
              <a:lstStyle/>
              <a:p>
                <a:endParaRPr lang="zh-CN" altLang="en-US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13" name="Rectangle 265"/>
            <p:cNvSpPr>
              <a:spLocks noChangeArrowheads="1"/>
            </p:cNvSpPr>
            <p:nvPr/>
          </p:nvSpPr>
          <p:spPr bwMode="auto">
            <a:xfrm>
              <a:off x="5291491" y="4232056"/>
              <a:ext cx="1233280" cy="135071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zh-CN" altLang="en-US" sz="2400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服务器应用</a:t>
              </a:r>
              <a:endParaRPr lang="en-US" altLang="ko-KR" sz="2400" b="1" dirty="0">
                <a:solidFill>
                  <a:srgbClr val="00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14" name="Group 271"/>
            <p:cNvGrpSpPr>
              <a:grpSpLocks/>
            </p:cNvGrpSpPr>
            <p:nvPr/>
          </p:nvGrpSpPr>
          <p:grpSpPr bwMode="auto">
            <a:xfrm>
              <a:off x="7455066" y="2553906"/>
              <a:ext cx="967278" cy="927759"/>
              <a:chOff x="598" y="1024"/>
              <a:chExt cx="680" cy="68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7" name="Oval 273"/>
              <p:cNvSpPr>
                <a:spLocks noChangeArrowheads="1"/>
              </p:cNvSpPr>
              <p:nvPr/>
            </p:nvSpPr>
            <p:spPr bwMode="gray">
              <a:xfrm>
                <a:off x="598" y="1024"/>
                <a:ext cx="680" cy="680"/>
              </a:xfrm>
              <a:prstGeom prst="ellipse">
                <a:avLst/>
              </a:prstGeom>
              <a:solidFill>
                <a:srgbClr val="00B0F0"/>
              </a:soli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68" name="Oval 274"/>
              <p:cNvSpPr>
                <a:spLocks noChangeArrowheads="1"/>
              </p:cNvSpPr>
              <p:nvPr/>
            </p:nvSpPr>
            <p:spPr bwMode="gray">
              <a:xfrm>
                <a:off x="615" y="1046"/>
                <a:ext cx="647" cy="636"/>
              </a:xfrm>
              <a:prstGeom prst="ellipse">
                <a:avLst/>
              </a:prstGeom>
              <a:solidFill>
                <a:srgbClr val="00B0F0"/>
              </a:soli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62" name="Oval 277"/>
            <p:cNvSpPr>
              <a:spLocks noChangeArrowheads="1"/>
            </p:cNvSpPr>
            <p:nvPr/>
          </p:nvSpPr>
          <p:spPr bwMode="gray">
            <a:xfrm>
              <a:off x="6581670" y="1736659"/>
              <a:ext cx="990038" cy="952317"/>
            </a:xfrm>
            <a:prstGeom prst="ellipse">
              <a:avLst/>
            </a:prstGeom>
            <a:solidFill>
              <a:srgbClr val="E28189"/>
            </a:solidFill>
            <a:ln w="9525" algn="ctr">
              <a:noFill/>
              <a:round/>
              <a:headEnd/>
              <a:tailEnd/>
            </a:ln>
          </p:spPr>
          <p:txBody>
            <a:bodyPr vert="eaVert" wrap="none" anchor="ctr"/>
            <a:lstStyle/>
            <a:p>
              <a:endParaRPr lang="zh-CN" altLang="zh-CN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60" name="Oval 284"/>
            <p:cNvSpPr>
              <a:spLocks noChangeArrowheads="1"/>
            </p:cNvSpPr>
            <p:nvPr/>
          </p:nvSpPr>
          <p:spPr bwMode="gray">
            <a:xfrm>
              <a:off x="3349823" y="5058853"/>
              <a:ext cx="920337" cy="86772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 algn="ctr">
              <a:noFill/>
              <a:round/>
              <a:headEnd/>
              <a:tailEnd/>
            </a:ln>
          </p:spPr>
          <p:txBody>
            <a:bodyPr vert="eaVert" wrap="none" anchor="ctr"/>
            <a:lstStyle/>
            <a:p>
              <a:endParaRPr lang="zh-CN" altLang="zh-CN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55" name="Oval 288"/>
            <p:cNvSpPr>
              <a:spLocks noChangeArrowheads="1"/>
            </p:cNvSpPr>
            <p:nvPr/>
          </p:nvSpPr>
          <p:spPr bwMode="gray">
            <a:xfrm>
              <a:off x="5413824" y="1461061"/>
              <a:ext cx="967278" cy="927759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 algn="ctr">
              <a:solidFill>
                <a:schemeClr val="accent6">
                  <a:lumMod val="40000"/>
                  <a:lumOff val="60000"/>
                </a:schemeClr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endParaRPr lang="zh-CN" altLang="zh-CN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50" name="Oval 292"/>
            <p:cNvSpPr>
              <a:spLocks noChangeArrowheads="1"/>
            </p:cNvSpPr>
            <p:nvPr/>
          </p:nvSpPr>
          <p:spPr bwMode="gray">
            <a:xfrm>
              <a:off x="4130757" y="1774861"/>
              <a:ext cx="990038" cy="952317"/>
            </a:xfrm>
            <a:prstGeom prst="ellipse">
              <a:avLst/>
            </a:prstGeom>
            <a:solidFill>
              <a:srgbClr val="E28189"/>
            </a:solidFill>
            <a:ln w="9525" algn="ctr">
              <a:solidFill>
                <a:srgbClr val="E28189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endParaRPr lang="zh-CN" altLang="zh-CN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48" name="Oval 299"/>
            <p:cNvSpPr>
              <a:spLocks noChangeArrowheads="1"/>
            </p:cNvSpPr>
            <p:nvPr/>
          </p:nvSpPr>
          <p:spPr bwMode="gray">
            <a:xfrm>
              <a:off x="3314262" y="2643952"/>
              <a:ext cx="920337" cy="867728"/>
            </a:xfrm>
            <a:prstGeom prst="ellipse">
              <a:avLst/>
            </a:prstGeom>
            <a:solidFill>
              <a:srgbClr val="00B0F0"/>
            </a:solidFill>
            <a:ln w="9525" algn="ctr">
              <a:solidFill>
                <a:srgbClr val="00B0F0"/>
              </a:solidFill>
              <a:round/>
              <a:headEnd/>
              <a:tailEnd/>
            </a:ln>
          </p:spPr>
          <p:txBody>
            <a:bodyPr vert="eaVert" wrap="none" anchor="ctr"/>
            <a:lstStyle/>
            <a:p>
              <a:endParaRPr lang="zh-CN" altLang="zh-CN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0" name="Rectangle 308"/>
            <p:cNvSpPr>
              <a:spLocks noChangeArrowheads="1"/>
            </p:cNvSpPr>
            <p:nvPr/>
          </p:nvSpPr>
          <p:spPr bwMode="auto">
            <a:xfrm>
              <a:off x="7823484" y="2882714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zh-CN" altLang="en-US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代理</a:t>
              </a:r>
              <a:endParaRPr lang="en-US" altLang="ko-KR" sz="20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1" name="Rectangle 309"/>
            <p:cNvSpPr>
              <a:spLocks noChangeArrowheads="1"/>
            </p:cNvSpPr>
            <p:nvPr/>
          </p:nvSpPr>
          <p:spPr bwMode="auto">
            <a:xfrm>
              <a:off x="6961469" y="2077747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en-US" altLang="ko-KR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DNS</a:t>
              </a:r>
            </a:p>
          </p:txBody>
        </p:sp>
        <p:sp>
          <p:nvSpPr>
            <p:cNvPr id="22" name="Rectangle 310"/>
            <p:cNvSpPr>
              <a:spLocks noChangeArrowheads="1"/>
            </p:cNvSpPr>
            <p:nvPr/>
          </p:nvSpPr>
          <p:spPr bwMode="auto">
            <a:xfrm>
              <a:off x="5758061" y="1789869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zh-CN" altLang="en-US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应用</a:t>
              </a:r>
              <a:endParaRPr lang="en-US" altLang="ko-KR" sz="20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3" name="Rectangle 311"/>
            <p:cNvSpPr>
              <a:spLocks noChangeArrowheads="1"/>
            </p:cNvSpPr>
            <p:nvPr/>
          </p:nvSpPr>
          <p:spPr bwMode="auto">
            <a:xfrm>
              <a:off x="4510557" y="2115949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en-US" altLang="ko-KR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Web</a:t>
              </a:r>
            </a:p>
          </p:txBody>
        </p:sp>
        <p:sp>
          <p:nvSpPr>
            <p:cNvPr id="24" name="Rectangle 312"/>
            <p:cNvSpPr>
              <a:spLocks noChangeArrowheads="1"/>
            </p:cNvSpPr>
            <p:nvPr/>
          </p:nvSpPr>
          <p:spPr bwMode="auto">
            <a:xfrm>
              <a:off x="3628626" y="2944109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zh-CN" altLang="en-US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邮件</a:t>
              </a:r>
              <a:endParaRPr lang="en-US" altLang="ko-KR" sz="20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sp>
          <p:nvSpPr>
            <p:cNvPr id="25" name="Rectangle 314"/>
            <p:cNvSpPr>
              <a:spLocks noChangeArrowheads="1"/>
            </p:cNvSpPr>
            <p:nvPr/>
          </p:nvSpPr>
          <p:spPr bwMode="auto">
            <a:xfrm>
              <a:off x="3694060" y="5357645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zh-CN" altLang="en-US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文件</a:t>
              </a:r>
              <a:endParaRPr lang="en-US" altLang="ko-KR" sz="2000" b="1" dirty="0">
                <a:solidFill>
                  <a:prstClr val="black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+mn-ea"/>
                <a:sym typeface="Huawei Sans" panose="020C0503030203020204" pitchFamily="34" charset="0"/>
              </a:endParaRPr>
            </a:p>
          </p:txBody>
        </p:sp>
        <p:grpSp>
          <p:nvGrpSpPr>
            <p:cNvPr id="26" name="Group 271"/>
            <p:cNvGrpSpPr>
              <a:grpSpLocks/>
            </p:cNvGrpSpPr>
            <p:nvPr/>
          </p:nvGrpSpPr>
          <p:grpSpPr bwMode="auto">
            <a:xfrm>
              <a:off x="8024083" y="3717533"/>
              <a:ext cx="556193" cy="535001"/>
              <a:chOff x="590" y="1015"/>
              <a:chExt cx="696" cy="698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2" name="Oval 272"/>
              <p:cNvSpPr>
                <a:spLocks noChangeArrowheads="1"/>
              </p:cNvSpPr>
              <p:nvPr/>
            </p:nvSpPr>
            <p:spPr bwMode="gray">
              <a:xfrm>
                <a:off x="590" y="1015"/>
                <a:ext cx="696" cy="698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43" name="Oval 273"/>
              <p:cNvSpPr>
                <a:spLocks noChangeArrowheads="1"/>
              </p:cNvSpPr>
              <p:nvPr/>
            </p:nvSpPr>
            <p:spPr bwMode="gray">
              <a:xfrm>
                <a:off x="598" y="1024"/>
                <a:ext cx="680" cy="680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 algn="ctr">
                <a:solidFill>
                  <a:schemeClr val="accent6">
                    <a:lumMod val="40000"/>
                    <a:lumOff val="60000"/>
                  </a:schemeClr>
                </a:solidFill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grpSp>
          <p:nvGrpSpPr>
            <p:cNvPr id="27" name="Group 271"/>
            <p:cNvGrpSpPr>
              <a:grpSpLocks/>
            </p:cNvGrpSpPr>
            <p:nvPr/>
          </p:nvGrpSpPr>
          <p:grpSpPr bwMode="auto">
            <a:xfrm>
              <a:off x="8089518" y="4723512"/>
              <a:ext cx="325954" cy="313534"/>
              <a:chOff x="590" y="1015"/>
              <a:chExt cx="696" cy="698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8" name="Oval 272"/>
              <p:cNvSpPr>
                <a:spLocks noChangeArrowheads="1"/>
              </p:cNvSpPr>
              <p:nvPr/>
            </p:nvSpPr>
            <p:spPr bwMode="gray">
              <a:xfrm>
                <a:off x="590" y="1015"/>
                <a:ext cx="696" cy="698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9" name="Oval 273"/>
              <p:cNvSpPr>
                <a:spLocks noChangeArrowheads="1"/>
              </p:cNvSpPr>
              <p:nvPr/>
            </p:nvSpPr>
            <p:spPr bwMode="gray">
              <a:xfrm>
                <a:off x="598" y="1024"/>
                <a:ext cx="680" cy="680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40" name="Oval 274"/>
              <p:cNvSpPr>
                <a:spLocks noChangeArrowheads="1"/>
              </p:cNvSpPr>
              <p:nvPr/>
            </p:nvSpPr>
            <p:spPr bwMode="gray">
              <a:xfrm>
                <a:off x="615" y="1046"/>
                <a:ext cx="647" cy="636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41" name="Oval 275"/>
              <p:cNvSpPr>
                <a:spLocks noChangeArrowheads="1"/>
              </p:cNvSpPr>
              <p:nvPr/>
            </p:nvSpPr>
            <p:spPr bwMode="gray">
              <a:xfrm>
                <a:off x="651" y="1026"/>
                <a:ext cx="576" cy="516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grpSp>
          <p:nvGrpSpPr>
            <p:cNvPr id="28" name="Group 271"/>
            <p:cNvGrpSpPr>
              <a:grpSpLocks/>
            </p:cNvGrpSpPr>
            <p:nvPr/>
          </p:nvGrpSpPr>
          <p:grpSpPr bwMode="auto">
            <a:xfrm>
              <a:off x="7860497" y="5382231"/>
              <a:ext cx="163117" cy="156902"/>
              <a:chOff x="590" y="1015"/>
              <a:chExt cx="696" cy="698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4" name="Oval 272"/>
              <p:cNvSpPr>
                <a:spLocks noChangeArrowheads="1"/>
              </p:cNvSpPr>
              <p:nvPr/>
            </p:nvSpPr>
            <p:spPr bwMode="gray">
              <a:xfrm>
                <a:off x="590" y="1015"/>
                <a:ext cx="696" cy="698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5" name="Oval 273"/>
              <p:cNvSpPr>
                <a:spLocks noChangeArrowheads="1"/>
              </p:cNvSpPr>
              <p:nvPr/>
            </p:nvSpPr>
            <p:spPr bwMode="gray">
              <a:xfrm>
                <a:off x="598" y="1024"/>
                <a:ext cx="680" cy="680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6" name="Oval 274"/>
              <p:cNvSpPr>
                <a:spLocks noChangeArrowheads="1"/>
              </p:cNvSpPr>
              <p:nvPr/>
            </p:nvSpPr>
            <p:spPr bwMode="gray">
              <a:xfrm>
                <a:off x="615" y="1046"/>
                <a:ext cx="647" cy="636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  <p:sp>
            <p:nvSpPr>
              <p:cNvPr id="37" name="Oval 275"/>
              <p:cNvSpPr>
                <a:spLocks noChangeArrowheads="1"/>
              </p:cNvSpPr>
              <p:nvPr/>
            </p:nvSpPr>
            <p:spPr bwMode="gray">
              <a:xfrm>
                <a:off x="651" y="1026"/>
                <a:ext cx="576" cy="516"/>
              </a:xfrm>
              <a:prstGeom prst="ellipse">
                <a:avLst/>
              </a:prstGeom>
              <a:grpFill/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zh-CN" altLang="zh-CN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endParaRPr>
              </a:p>
            </p:txBody>
          </p:sp>
        </p:grpSp>
        <p:sp>
          <p:nvSpPr>
            <p:cNvPr id="29" name="Rectangle 308"/>
            <p:cNvSpPr>
              <a:spLocks noChangeArrowheads="1"/>
            </p:cNvSpPr>
            <p:nvPr/>
          </p:nvSpPr>
          <p:spPr bwMode="auto">
            <a:xfrm>
              <a:off x="8197633" y="3834039"/>
              <a:ext cx="230440" cy="26877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87313" tIns="44450" rIns="87313" bIns="44450" anchor="ctr"/>
            <a:lstStyle/>
            <a:p>
              <a:pPr algn="ctr" defTabSz="857250" eaLnBrk="0" hangingPunct="0"/>
              <a:r>
                <a:rPr lang="en-US" altLang="ko-KR" sz="2000" b="1" dirty="0">
                  <a:solidFill>
                    <a:prstClr val="black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cs typeface="+mn-ea"/>
                  <a:sym typeface="Huawei Sans" panose="020C0503030203020204" pitchFamily="34" charset="0"/>
                </a:rPr>
                <a:t>…</a:t>
              </a:r>
            </a:p>
          </p:txBody>
        </p:sp>
        <p:sp>
          <p:nvSpPr>
            <p:cNvPr id="30" name="Oval 267"/>
            <p:cNvSpPr>
              <a:spLocks noChangeArrowheads="1"/>
            </p:cNvSpPr>
            <p:nvPr/>
          </p:nvSpPr>
          <p:spPr bwMode="gray">
            <a:xfrm>
              <a:off x="2918590" y="3786401"/>
              <a:ext cx="998662" cy="951438"/>
            </a:xfrm>
            <a:prstGeom prst="ellipse">
              <a:avLst/>
            </a:prstGeom>
            <a:solidFill>
              <a:srgbClr val="E28189"/>
            </a:solidFill>
            <a:ln w="9525" algn="ctr">
              <a:solidFill>
                <a:srgbClr val="E28189"/>
              </a:solidFill>
              <a:round/>
              <a:headEnd/>
              <a:tailEnd/>
            </a:ln>
            <a:effectLst/>
          </p:spPr>
          <p:txBody>
            <a:bodyPr vert="eaVert" wrap="none" anchor="ctr"/>
            <a:lstStyle/>
            <a:p>
              <a:pPr defTabSz="100798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315" kern="0">
                <a:solidFill>
                  <a:srgbClr val="00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  <p:sp>
          <p:nvSpPr>
            <p:cNvPr id="33" name="Rectangle 313"/>
            <p:cNvSpPr>
              <a:spLocks noChangeArrowheads="1"/>
            </p:cNvSpPr>
            <p:nvPr/>
          </p:nvSpPr>
          <p:spPr bwMode="auto">
            <a:xfrm>
              <a:off x="3140349" y="4121466"/>
              <a:ext cx="553711" cy="268529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wrap="none" lIns="96249" tIns="48999" rIns="96249" bIns="48999" anchor="ctr"/>
            <a:lstStyle/>
            <a:p>
              <a:pPr algn="ctr" defTabSz="944947" eaLnBrk="0" fontAlgn="auto" hangingPunct="0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dirty="0">
                  <a:solidFill>
                    <a:srgbClr val="000000"/>
                  </a:solidFill>
                  <a:latin typeface="Huawei Sans" panose="020C0503030203020204" pitchFamily="34" charset="0"/>
                  <a:ea typeface="方正兰亭黑简体" panose="02000000000000000000" pitchFamily="2" charset="-122"/>
                  <a:sym typeface="Huawei Sans" panose="020C0503030203020204" pitchFamily="34" charset="0"/>
                </a:rPr>
                <a:t>数据库</a:t>
              </a:r>
              <a:endParaRPr lang="en-US" altLang="ko-KR" sz="2000" b="1" dirty="0">
                <a:solidFill>
                  <a:srgbClr val="00000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sym typeface="Huawei Sans" panose="020C05030302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947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zh-CN" altLang="en-US" b="1" dirty="0">
                <a:sym typeface="Huawei Sans" panose="020C0503030203020204" pitchFamily="34" charset="0"/>
              </a:rPr>
              <a:t>服务器介绍</a:t>
            </a:r>
            <a:endParaRPr lang="en-US" altLang="zh-CN" b="1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什么是服务器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</a:pPr>
            <a:r>
              <a:rPr lang="zh-CN" altLang="en-US" sz="1800" dirty="0">
                <a:sym typeface="Huawei Sans" panose="020C0503030203020204" pitchFamily="34" charset="0"/>
              </a:rPr>
              <a:t>服务器发展历程</a:t>
            </a:r>
            <a:endParaRPr lang="en-US" altLang="zh-CN" sz="1800" dirty="0"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服务器的类型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 lvl="1">
              <a:buClr>
                <a:schemeClr val="bg1">
                  <a:lumMod val="50000"/>
                </a:schemeClr>
              </a:buClr>
              <a:buSzPct val="60000"/>
              <a:buFont typeface="Wingdings" panose="05000000000000000000" pitchFamily="2" charset="2"/>
              <a:buChar char="p"/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服务器硬件介绍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sym typeface="Huawei Sans" panose="020C050303020302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sym typeface="Huawei Sans" panose="020C0503030203020204" pitchFamily="34" charset="0"/>
              </a:rPr>
              <a:t>服务器关键技术</a:t>
            </a:r>
          </a:p>
          <a:p>
            <a:endParaRPr lang="zh-CN" altLang="en-US" dirty="0">
              <a:sym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87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42913" y="489310"/>
            <a:ext cx="11296649" cy="497095"/>
          </a:xfrm>
        </p:spPr>
        <p:txBody>
          <a:bodyPr/>
          <a:lstStyle/>
          <a:p>
            <a:r>
              <a:rPr lang="zh-CN" altLang="en-US" dirty="0">
                <a:sym typeface="Huawei Sans" panose="020C0503030203020204" pitchFamily="34" charset="0"/>
              </a:rPr>
              <a:t>服务器发展历程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62043560"/>
              </p:ext>
            </p:extLst>
          </p:nvPr>
        </p:nvGraphicFramePr>
        <p:xfrm>
          <a:off x="442913" y="2777650"/>
          <a:ext cx="11296648" cy="18773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6835157"/>
      </p:ext>
    </p:extLst>
  </p:cSld>
  <p:clrMapOvr>
    <a:masterClrMapping/>
  </p:clrMapOvr>
</p:sld>
</file>

<file path=ppt/theme/theme1.xml><?xml version="1.0" encoding="utf-8"?>
<a:theme xmlns:a="http://schemas.openxmlformats.org/drawingml/2006/main" name="2_标题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功能页模板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7000B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内容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感谢页模板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1AA013AF-7C2E-4A39-9796-86760F640C19}"/>
    </a:ext>
  </a:extLst>
</a:theme>
</file>

<file path=ppt/theme/theme5.xml><?xml version="1.0" encoding="utf-8"?>
<a:theme xmlns:a="http://schemas.openxmlformats.org/drawingml/2006/main" name="4_功能页模板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7000B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zgvxf4rm">
      <a:majorFont>
        <a:latin typeface="Huawei Sans" panose="020F0302020204030204"/>
        <a:ea typeface="方正兰亭黑简体"/>
        <a:cs typeface=""/>
      </a:majorFont>
      <a:minorFont>
        <a:latin typeface="Huawei Sans" panose="020F0502020204030204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226774B8D87F4D92D9D1F6859ED44E" ma:contentTypeVersion="1" ma:contentTypeDescription="Create a new document." ma:contentTypeScope="" ma:versionID="192c310b45bae95d9fdbb51d5532622b">
  <xsd:schema xmlns:xsd="http://www.w3.org/2001/XMLSchema" xmlns:xs="http://www.w3.org/2001/XMLSchema" xmlns:p="http://schemas.microsoft.com/office/2006/metadata/properties" xmlns:ns2="475f1e55-3009-46d8-9566-5d569a2b3a98" targetNamespace="http://schemas.microsoft.com/office/2006/metadata/properties" ma:root="true" ma:fieldsID="1d095aabec1d15598815726bd4b054a7" ns2:_="">
    <xsd:import namespace="475f1e55-3009-46d8-9566-5d569a2b3a9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5f1e55-3009-46d8-9566-5d569a2b3a9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5960F2-6186-408B-A0DC-5CA5E58B604F}">
  <ds:schemaRefs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475f1e55-3009-46d8-9566-5d569a2b3a98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EDE263F-0510-4442-823E-69B63ECB61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2FADE7-0FB7-4D32-803A-97A461853B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75f1e55-3009-46d8-9566-5d569a2b3a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4879</TotalTime>
  <Words>4891</Words>
  <Application>Microsoft Office PowerPoint</Application>
  <PresentationFormat>宽屏</PresentationFormat>
  <Paragraphs>480</Paragraphs>
  <Slides>39</Slides>
  <Notes>38</Notes>
  <HiddenSlides>3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39</vt:i4>
      </vt:variant>
    </vt:vector>
  </HeadingPairs>
  <TitlesOfParts>
    <vt:vector size="51" baseType="lpstr">
      <vt:lpstr>方正兰亭黑简体</vt:lpstr>
      <vt:lpstr>Microsoft YaHei</vt:lpstr>
      <vt:lpstr>Microsoft YaHei</vt:lpstr>
      <vt:lpstr>Arial</vt:lpstr>
      <vt:lpstr>Huawei Sans</vt:lpstr>
      <vt:lpstr>Impact</vt:lpstr>
      <vt:lpstr>Wingdings</vt:lpstr>
      <vt:lpstr>2_标题页模板</vt:lpstr>
      <vt:lpstr>3_功能页模板</vt:lpstr>
      <vt:lpstr>4_内容页模板</vt:lpstr>
      <vt:lpstr>5_感谢页模板</vt:lpstr>
      <vt:lpstr>4_功能页模板</vt:lpstr>
      <vt:lpstr>PowerPoint 演示文稿</vt:lpstr>
      <vt:lpstr>服务器技术基础</vt:lpstr>
      <vt:lpstr>PowerPoint 演示文稿</vt:lpstr>
      <vt:lpstr>PowerPoint 演示文稿</vt:lpstr>
      <vt:lpstr>PowerPoint 演示文稿</vt:lpstr>
      <vt:lpstr>服务器定义和特点</vt:lpstr>
      <vt:lpstr>服务器使用场景</vt:lpstr>
      <vt:lpstr>PowerPoint 演示文稿</vt:lpstr>
      <vt:lpstr>服务器发展历程</vt:lpstr>
      <vt:lpstr>PowerPoint 演示文稿</vt:lpstr>
      <vt:lpstr>计算产业在进化：从计算1.0到计算3.0</vt:lpstr>
      <vt:lpstr>PowerPoint 演示文稿</vt:lpstr>
      <vt:lpstr>服务器分类方式 - 硬件形态</vt:lpstr>
      <vt:lpstr>PowerPoint 演示文稿</vt:lpstr>
      <vt:lpstr>服务器硬件结构</vt:lpstr>
      <vt:lpstr>CPU定义和组成</vt:lpstr>
      <vt:lpstr>CPU的频率</vt:lpstr>
      <vt:lpstr>内存</vt:lpstr>
      <vt:lpstr>硬盘简介</vt:lpstr>
      <vt:lpstr>RAID卡</vt:lpstr>
      <vt:lpstr>RAID定义</vt:lpstr>
      <vt:lpstr>RAID热备和重构概念</vt:lpstr>
      <vt:lpstr>RAID的实现 - 硬件方式</vt:lpstr>
      <vt:lpstr>RAID的实现 - 软件方式</vt:lpstr>
      <vt:lpstr>RAID的实现 - 方式比较</vt:lpstr>
      <vt:lpstr>网卡定义和功能</vt:lpstr>
      <vt:lpstr>华为服务器网卡</vt:lpstr>
      <vt:lpstr>电源和风扇</vt:lpstr>
      <vt:lpstr>PowerPoint 演示文稿</vt:lpstr>
      <vt:lpstr>什么是IPMI</vt:lpstr>
      <vt:lpstr>BMC介绍</vt:lpstr>
      <vt:lpstr>iBMC介绍</vt:lpstr>
      <vt:lpstr>PowerPoint 演示文稿</vt:lpstr>
      <vt:lpstr>BIOS简介</vt:lpstr>
      <vt:lpstr>PowerPoint 演示文稿</vt:lpstr>
      <vt:lpstr>PowerPoint 演示文稿</vt:lpstr>
      <vt:lpstr>PowerPoint 演示文稿</vt:lpstr>
      <vt:lpstr>缩略语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masisheng</cp:lastModifiedBy>
  <cp:revision>417</cp:revision>
  <cp:lastPrinted>2020-07-31T09:33:18Z</cp:lastPrinted>
  <dcterms:created xsi:type="dcterms:W3CDTF">2018-11-29T10:16:29Z</dcterms:created>
  <dcterms:modified xsi:type="dcterms:W3CDTF">2023-09-22T11:24:26Z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(3)bko9q+BxpfteoXJAoOG+RG3BJdh8McauM69+a+YG3BoamVMR4Tdgalp9C+TvAD0K3KNJrMnv
BBXYci5mn7NqZqKDf9fMW0VLEKunndzy0fQGzqvYfKzI+ORjdXali5kYYeKW4vQ8Id1UbMGT
SpH+GSB+vFCRNRvpSa3cmiCMRGbyrZarNUKGRpaejazEIPUUeSWa3kKOuJpRbTDM2krHPadZ
Xrwg5wTv1kAKuHEGO1</vt:lpwstr>
  </property>
  <property fmtid="{D5CDD505-2E9C-101B-9397-08002B2CF9AE}" pid="3" name="_2015_ms_pID_7253431">
    <vt:lpwstr>l1WMnuahmBxdjLEMx4mmIiqwffoDTaPypN+s2SsgNqQA41dwNXwLnw
i7Fq+SeA016qMIqp0sN3QRkAsDuC01KT4jDh5jFnnZartXzs3sXNLwhr3X9zK+3bWWvjujjB
yq5iV3dfmSDI+AksyyqQizfNUEu+iUTeTc2HEPVW7pGMTQOu9qV0DN4C0rIJuCdAiGC4BHiU
D8uZr8xeZADwq4yr0owXDgOhO0kRlwuE71wZ</vt:lpwstr>
  </property>
  <property fmtid="{D5CDD505-2E9C-101B-9397-08002B2CF9AE}" pid="4" name="_2015_ms_pID_7253432">
    <vt:lpwstr>7IaX3KPpHzUAOMBJxYiBk2w=</vt:lpwstr>
  </property>
  <property fmtid="{D5CDD505-2E9C-101B-9397-08002B2CF9AE}" pid="5" name="ContentTypeId">
    <vt:lpwstr>0x010100CC226774B8D87F4D92D9D1F6859ED44E</vt:lpwstr>
  </property>
  <property fmtid="{D5CDD505-2E9C-101B-9397-08002B2CF9AE}" pid="6" name="_readonly">
    <vt:lpwstr/>
  </property>
  <property fmtid="{D5CDD505-2E9C-101B-9397-08002B2CF9AE}" pid="7" name="_change">
    <vt:lpwstr/>
  </property>
  <property fmtid="{D5CDD505-2E9C-101B-9397-08002B2CF9AE}" pid="8" name="_full-control">
    <vt:lpwstr/>
  </property>
  <property fmtid="{D5CDD505-2E9C-101B-9397-08002B2CF9AE}" pid="9" name="sflag">
    <vt:lpwstr>1695257616</vt:lpwstr>
  </property>
</Properties>
</file>

<file path=docProps/thumbnail.jpeg>
</file>